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anva Sans" panose="020B0604020202020204" charset="0"/>
      <p:regular r:id="rId18"/>
    </p:embeddedFont>
    <p:embeddedFont>
      <p:font typeface="Cormorant Garamond Bold" panose="020B0604020202020204" charset="0"/>
      <p:regular r:id="rId19"/>
    </p:embeddedFont>
    <p:embeddedFont>
      <p:font typeface="Cormorant Garamond Medium" panose="020B0604020202020204" charset="0"/>
      <p:regular r:id="rId20"/>
    </p:embeddedFont>
    <p:embeddedFont>
      <p:font typeface="Cormorant Garamond Medium Bold" panose="020B0604020202020204" charset="0"/>
      <p:regular r:id="rId21"/>
    </p:embeddedFont>
    <p:embeddedFont>
      <p:font typeface="HK Grotesk Light" panose="020B0604020202020204" charset="0"/>
      <p:regular r:id="rId22"/>
    </p:embeddedFont>
    <p:embeddedFont>
      <p:font typeface="HK Grotesk Light Bold" panose="020B0604020202020204" charset="0"/>
      <p:regular r:id="rId23"/>
    </p:embeddedFont>
    <p:embeddedFont>
      <p:font typeface="HK Grotesk Medium" panose="020B0604020202020204" charset="0"/>
      <p:regular r:id="rId24"/>
    </p:embeddedFont>
    <p:embeddedFont>
      <p:font typeface="HK Grotesk Medium Bol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8.svg"/></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sp>
        <p:nvSpPr>
          <p:cNvPr id="2" name="AutoShape 2"/>
          <p:cNvSpPr/>
          <p:nvPr/>
        </p:nvSpPr>
        <p:spPr>
          <a:xfrm>
            <a:off x="-443075" y="8997775"/>
            <a:ext cx="18865925" cy="1863257"/>
          </a:xfrm>
          <a:prstGeom prst="rect">
            <a:avLst/>
          </a:prstGeom>
          <a:solidFill>
            <a:srgbClr val="024B22"/>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941834" y="1266666"/>
            <a:ext cx="6317466" cy="6206910"/>
          </a:xfrm>
          <a:prstGeom prst="rect">
            <a:avLst/>
          </a:prstGeom>
        </p:spPr>
      </p:pic>
      <p:sp>
        <p:nvSpPr>
          <p:cNvPr id="4" name="TextBox 4"/>
          <p:cNvSpPr txBox="1"/>
          <p:nvPr/>
        </p:nvSpPr>
        <p:spPr>
          <a:xfrm>
            <a:off x="765502" y="964532"/>
            <a:ext cx="9525700" cy="2593925"/>
          </a:xfrm>
          <a:prstGeom prst="rect">
            <a:avLst/>
          </a:prstGeom>
        </p:spPr>
        <p:txBody>
          <a:bodyPr lIns="0" tIns="0" rIns="0" bIns="0" rtlCol="0" anchor="t">
            <a:spAutoFit/>
          </a:bodyPr>
          <a:lstStyle/>
          <a:p>
            <a:pPr>
              <a:lnSpc>
                <a:spcPts val="6746"/>
              </a:lnSpc>
            </a:pPr>
            <a:r>
              <a:rPr lang="en-US" sz="6954">
                <a:solidFill>
                  <a:srgbClr val="000000">
                    <a:alpha val="80000"/>
                  </a:srgbClr>
                </a:solidFill>
                <a:latin typeface="Cormorant Garamond Bold"/>
              </a:rPr>
              <a:t>Ukraine-Russia on Twitter: Network Analysis of Influencers and Bots</a:t>
            </a:r>
          </a:p>
        </p:txBody>
      </p:sp>
      <p:sp>
        <p:nvSpPr>
          <p:cNvPr id="5" name="TextBox 5"/>
          <p:cNvSpPr txBox="1"/>
          <p:nvPr/>
        </p:nvSpPr>
        <p:spPr>
          <a:xfrm>
            <a:off x="1028700" y="4108943"/>
            <a:ext cx="4306634" cy="4548734"/>
          </a:xfrm>
          <a:prstGeom prst="rect">
            <a:avLst/>
          </a:prstGeom>
        </p:spPr>
        <p:txBody>
          <a:bodyPr lIns="0" tIns="0" rIns="0" bIns="0" rtlCol="0" anchor="t">
            <a:spAutoFit/>
          </a:bodyPr>
          <a:lstStyle/>
          <a:p>
            <a:pPr>
              <a:lnSpc>
                <a:spcPts val="6007"/>
              </a:lnSpc>
            </a:pPr>
            <a:r>
              <a:rPr lang="en-US" sz="4290">
                <a:solidFill>
                  <a:srgbClr val="0F0E0C"/>
                </a:solidFill>
                <a:latin typeface="Cormorant Garamond Medium Bold"/>
              </a:rPr>
              <a:t>By:</a:t>
            </a:r>
          </a:p>
          <a:p>
            <a:pPr>
              <a:lnSpc>
                <a:spcPts val="6007"/>
              </a:lnSpc>
            </a:pPr>
            <a:r>
              <a:rPr lang="en-US" sz="4290">
                <a:solidFill>
                  <a:srgbClr val="0F0E0C"/>
                </a:solidFill>
                <a:latin typeface="Cormorant Garamond Medium"/>
              </a:rPr>
              <a:t>James Anderson</a:t>
            </a:r>
          </a:p>
          <a:p>
            <a:pPr>
              <a:lnSpc>
                <a:spcPts val="6007"/>
              </a:lnSpc>
            </a:pPr>
            <a:r>
              <a:rPr lang="en-US" sz="4290">
                <a:solidFill>
                  <a:srgbClr val="0F0E0C"/>
                </a:solidFill>
                <a:latin typeface="Cormorant Garamond Medium"/>
              </a:rPr>
              <a:t>Parthiv Borgohain</a:t>
            </a:r>
          </a:p>
          <a:p>
            <a:pPr>
              <a:lnSpc>
                <a:spcPts val="6007"/>
              </a:lnSpc>
            </a:pPr>
            <a:r>
              <a:rPr lang="en-US" sz="4290">
                <a:solidFill>
                  <a:srgbClr val="0F0E0C"/>
                </a:solidFill>
                <a:latin typeface="Cormorant Garamond Medium"/>
              </a:rPr>
              <a:t>Rishabh Tiwari</a:t>
            </a:r>
          </a:p>
          <a:p>
            <a:pPr>
              <a:lnSpc>
                <a:spcPts val="6007"/>
              </a:lnSpc>
            </a:pPr>
            <a:r>
              <a:rPr lang="en-US" sz="4290">
                <a:solidFill>
                  <a:srgbClr val="0F0E0C"/>
                </a:solidFill>
                <a:latin typeface="Cormorant Garamond Medium"/>
              </a:rPr>
              <a:t>Saurabh Arora</a:t>
            </a:r>
          </a:p>
          <a:p>
            <a:pPr>
              <a:lnSpc>
                <a:spcPts val="6007"/>
              </a:lnSpc>
            </a:pPr>
            <a:r>
              <a:rPr lang="en-US" sz="4290">
                <a:solidFill>
                  <a:srgbClr val="0F0E0C"/>
                </a:solidFill>
                <a:latin typeface="Cormorant Garamond Medium"/>
              </a:rPr>
              <a:t>Shubhada Kapre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0" y="8889740"/>
            <a:ext cx="18288000" cy="1411968"/>
            <a:chOff x="0" y="0"/>
            <a:chExt cx="6186311" cy="477629"/>
          </a:xfrm>
        </p:grpSpPr>
        <p:sp>
          <p:nvSpPr>
            <p:cNvPr id="3" name="Freeform 3"/>
            <p:cNvSpPr/>
            <p:nvPr/>
          </p:nvSpPr>
          <p:spPr>
            <a:xfrm>
              <a:off x="0" y="0"/>
              <a:ext cx="6186311" cy="477629"/>
            </a:xfrm>
            <a:custGeom>
              <a:avLst/>
              <a:gdLst/>
              <a:ahLst/>
              <a:cxnLst/>
              <a:rect l="l" t="t" r="r" b="b"/>
              <a:pathLst>
                <a:path w="6186311" h="477629">
                  <a:moveTo>
                    <a:pt x="0" y="0"/>
                  </a:moveTo>
                  <a:lnTo>
                    <a:pt x="6186311" y="0"/>
                  </a:lnTo>
                  <a:lnTo>
                    <a:pt x="6186311" y="477629"/>
                  </a:lnTo>
                  <a:lnTo>
                    <a:pt x="0" y="477629"/>
                  </a:lnTo>
                  <a:close/>
                </a:path>
              </a:pathLst>
            </a:custGeom>
            <a:solidFill>
              <a:srgbClr val="024B22"/>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937836">
            <a:off x="15628838" y="513174"/>
            <a:ext cx="8573669" cy="7994946"/>
          </a:xfrm>
          <a:prstGeom prst="rect">
            <a:avLst/>
          </a:prstGeom>
        </p:spPr>
      </p:pic>
      <p:pic>
        <p:nvPicPr>
          <p:cNvPr id="5" name="Picture 5"/>
          <p:cNvPicPr>
            <a:picLocks noChangeAspect="1"/>
          </p:cNvPicPr>
          <p:nvPr/>
        </p:nvPicPr>
        <p:blipFill>
          <a:blip r:embed="rId4"/>
          <a:srcRect t="5294" b="5294"/>
          <a:stretch>
            <a:fillRect/>
          </a:stretch>
        </p:blipFill>
        <p:spPr>
          <a:xfrm>
            <a:off x="510477" y="1708559"/>
            <a:ext cx="7610265" cy="3434941"/>
          </a:xfrm>
          <a:prstGeom prst="rect">
            <a:avLst/>
          </a:prstGeom>
        </p:spPr>
      </p:pic>
      <p:pic>
        <p:nvPicPr>
          <p:cNvPr id="6" name="Picture 6"/>
          <p:cNvPicPr>
            <a:picLocks noChangeAspect="1"/>
          </p:cNvPicPr>
          <p:nvPr/>
        </p:nvPicPr>
        <p:blipFill>
          <a:blip r:embed="rId5"/>
          <a:srcRect t="1683" b="1683"/>
          <a:stretch>
            <a:fillRect/>
          </a:stretch>
        </p:blipFill>
        <p:spPr>
          <a:xfrm>
            <a:off x="8694530" y="1708559"/>
            <a:ext cx="7041395" cy="3434941"/>
          </a:xfrm>
          <a:prstGeom prst="rect">
            <a:avLst/>
          </a:prstGeom>
        </p:spPr>
      </p:pic>
      <p:sp>
        <p:nvSpPr>
          <p:cNvPr id="7" name="TextBox 7"/>
          <p:cNvSpPr txBox="1"/>
          <p:nvPr/>
        </p:nvSpPr>
        <p:spPr>
          <a:xfrm>
            <a:off x="685241" y="185440"/>
            <a:ext cx="9649771" cy="1036131"/>
          </a:xfrm>
          <a:prstGeom prst="rect">
            <a:avLst/>
          </a:prstGeom>
        </p:spPr>
        <p:txBody>
          <a:bodyPr lIns="0" tIns="0" rIns="0" bIns="0" rtlCol="0" anchor="t">
            <a:spAutoFit/>
          </a:bodyPr>
          <a:lstStyle/>
          <a:p>
            <a:pPr>
              <a:lnSpc>
                <a:spcPts val="8960"/>
              </a:lnSpc>
              <a:spcBef>
                <a:spcPct val="0"/>
              </a:spcBef>
            </a:pPr>
            <a:r>
              <a:rPr lang="en-US" sz="6400">
                <a:solidFill>
                  <a:srgbClr val="000000"/>
                </a:solidFill>
                <a:latin typeface="Cormorant Garamond Bold"/>
              </a:rPr>
              <a:t>Network with Influencers</a:t>
            </a:r>
          </a:p>
        </p:txBody>
      </p:sp>
      <p:sp>
        <p:nvSpPr>
          <p:cNvPr id="8" name="TextBox 8"/>
          <p:cNvSpPr txBox="1"/>
          <p:nvPr/>
        </p:nvSpPr>
        <p:spPr>
          <a:xfrm>
            <a:off x="685241" y="5572125"/>
            <a:ext cx="15050684" cy="2957919"/>
          </a:xfrm>
          <a:prstGeom prst="rect">
            <a:avLst/>
          </a:prstGeom>
        </p:spPr>
        <p:txBody>
          <a:bodyPr lIns="0" tIns="0" rIns="0" bIns="0" rtlCol="0" anchor="t">
            <a:spAutoFit/>
          </a:bodyPr>
          <a:lstStyle/>
          <a:p>
            <a:pPr algn="just">
              <a:lnSpc>
                <a:spcPts val="3915"/>
              </a:lnSpc>
            </a:pPr>
            <a:r>
              <a:rPr lang="en-US" sz="2796">
                <a:solidFill>
                  <a:srgbClr val="000000"/>
                </a:solidFill>
                <a:latin typeface="Cormorant Garamond Medium Bold"/>
              </a:rPr>
              <a:t>In the image on the left, we can see the entire network. The edges associated with the top influencers are highlighted in red. However, by removing the top 30 most influential users according to our model, we obtain the network on the right. Notably, we observe that the network remains highly dense, suggesting that it is self-sustaining. As a result, it is unlikely that solely going after bot accounts will not significantly impact the overall network and the prevailing narrative</a:t>
            </a:r>
          </a:p>
          <a:p>
            <a:pPr algn="just">
              <a:lnSpc>
                <a:spcPts val="3915"/>
              </a:lnSpc>
              <a:spcBef>
                <a:spcPct val="0"/>
              </a:spcBef>
            </a:pPr>
            <a:endParaRPr lang="en-US" sz="2796">
              <a:solidFill>
                <a:srgbClr val="000000"/>
              </a:solidFill>
              <a:latin typeface="Cormorant Garamond Medium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0" y="8979703"/>
            <a:ext cx="18288000" cy="1411968"/>
            <a:chOff x="0" y="0"/>
            <a:chExt cx="6186311" cy="477629"/>
          </a:xfrm>
        </p:grpSpPr>
        <p:sp>
          <p:nvSpPr>
            <p:cNvPr id="3" name="Freeform 3"/>
            <p:cNvSpPr/>
            <p:nvPr/>
          </p:nvSpPr>
          <p:spPr>
            <a:xfrm>
              <a:off x="0" y="0"/>
              <a:ext cx="6186311" cy="477629"/>
            </a:xfrm>
            <a:custGeom>
              <a:avLst/>
              <a:gdLst/>
              <a:ahLst/>
              <a:cxnLst/>
              <a:rect l="l" t="t" r="r" b="b"/>
              <a:pathLst>
                <a:path w="6186311" h="477629">
                  <a:moveTo>
                    <a:pt x="0" y="0"/>
                  </a:moveTo>
                  <a:lnTo>
                    <a:pt x="6186311" y="0"/>
                  </a:lnTo>
                  <a:lnTo>
                    <a:pt x="6186311" y="477629"/>
                  </a:lnTo>
                  <a:lnTo>
                    <a:pt x="0" y="477629"/>
                  </a:lnTo>
                  <a:close/>
                </a:path>
              </a:pathLst>
            </a:custGeom>
            <a:solidFill>
              <a:srgbClr val="304543"/>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84651" y="1028700"/>
            <a:ext cx="5766461" cy="6916295"/>
          </a:xfrm>
          <a:prstGeom prst="rect">
            <a:avLst/>
          </a:prstGeom>
        </p:spPr>
      </p:pic>
      <p:grpSp>
        <p:nvGrpSpPr>
          <p:cNvPr id="5" name="Group 5"/>
          <p:cNvGrpSpPr/>
          <p:nvPr/>
        </p:nvGrpSpPr>
        <p:grpSpPr>
          <a:xfrm>
            <a:off x="9144000" y="929455"/>
            <a:ext cx="8115300" cy="7114785"/>
            <a:chOff x="0" y="0"/>
            <a:chExt cx="10820400" cy="9486380"/>
          </a:xfrm>
        </p:grpSpPr>
        <p:sp>
          <p:nvSpPr>
            <p:cNvPr id="6" name="TextBox 6"/>
            <p:cNvSpPr txBox="1"/>
            <p:nvPr/>
          </p:nvSpPr>
          <p:spPr>
            <a:xfrm>
              <a:off x="0" y="-114300"/>
              <a:ext cx="10820400" cy="1343408"/>
            </a:xfrm>
            <a:prstGeom prst="rect">
              <a:avLst/>
            </a:prstGeom>
          </p:spPr>
          <p:txBody>
            <a:bodyPr lIns="0" tIns="0" rIns="0" bIns="0" rtlCol="0" anchor="t">
              <a:spAutoFit/>
            </a:bodyPr>
            <a:lstStyle/>
            <a:p>
              <a:pPr>
                <a:lnSpc>
                  <a:spcPts val="8959"/>
                </a:lnSpc>
                <a:spcBef>
                  <a:spcPct val="0"/>
                </a:spcBef>
              </a:pPr>
              <a:r>
                <a:rPr lang="en-US" sz="6399">
                  <a:solidFill>
                    <a:srgbClr val="000000"/>
                  </a:solidFill>
                  <a:latin typeface="Cormorant Garamond Bold"/>
                </a:rPr>
                <a:t>Conclusion</a:t>
              </a:r>
            </a:p>
          </p:txBody>
        </p:sp>
        <p:sp>
          <p:nvSpPr>
            <p:cNvPr id="7" name="TextBox 7"/>
            <p:cNvSpPr txBox="1"/>
            <p:nvPr/>
          </p:nvSpPr>
          <p:spPr>
            <a:xfrm>
              <a:off x="0" y="2069580"/>
              <a:ext cx="10820400" cy="7416800"/>
            </a:xfrm>
            <a:prstGeom prst="rect">
              <a:avLst/>
            </a:prstGeom>
          </p:spPr>
          <p:txBody>
            <a:bodyPr lIns="0" tIns="0" rIns="0" bIns="0" rtlCol="0" anchor="t">
              <a:spAutoFit/>
            </a:bodyPr>
            <a:lstStyle/>
            <a:p>
              <a:pPr marL="342900" indent="-342900">
                <a:buFont typeface="Arial" panose="020B0604020202020204" pitchFamily="34" charset="0"/>
                <a:buChar char="•"/>
              </a:pPr>
              <a:r>
                <a:rPr lang="en-US" sz="2400" b="0" i="0" u="none" strike="noStrike" dirty="0">
                  <a:solidFill>
                    <a:srgbClr val="000000"/>
                  </a:solidFill>
                  <a:effectLst/>
                </a:rPr>
                <a:t>18.1% of tweets were produced by accounts classified as bots. </a:t>
              </a:r>
              <a:endParaRPr lang="en-US" sz="2400" dirty="0"/>
            </a:p>
            <a:p>
              <a:pPr marL="342900" indent="-342900">
                <a:buFont typeface="Arial" panose="020B0604020202020204" pitchFamily="34" charset="0"/>
                <a:buChar char="•"/>
              </a:pPr>
              <a:r>
                <a:rPr lang="en-US" sz="2400" b="0" i="0" u="none" strike="noStrike" dirty="0">
                  <a:solidFill>
                    <a:srgbClr val="000000"/>
                  </a:solidFill>
                  <a:effectLst/>
                </a:rPr>
                <a:t> Bots generally talk about the same subject matter as non-bots,   however, they tend to not focus on “breaking news” (embassy example). Isolated incident </a:t>
              </a:r>
              <a:endParaRPr lang="en-US" sz="2400" dirty="0"/>
            </a:p>
            <a:p>
              <a:pPr marL="342900" indent="-342900">
                <a:buFont typeface="Arial" panose="020B0604020202020204" pitchFamily="34" charset="0"/>
                <a:buChar char="•"/>
              </a:pPr>
              <a:r>
                <a:rPr lang="en-US" sz="2400" b="0" i="0" u="none" strike="noStrike" dirty="0">
                  <a:solidFill>
                    <a:srgbClr val="000000"/>
                  </a:solidFill>
                  <a:effectLst/>
                </a:rPr>
                <a:t>May be able to add more parameters to the bot classifier. Add avg. number of mentions/hashtags used </a:t>
              </a:r>
              <a:endParaRPr lang="en-US" sz="2400" dirty="0"/>
            </a:p>
            <a:p>
              <a:pPr marL="342900" indent="-342900">
                <a:buFont typeface="Arial" panose="020B0604020202020204" pitchFamily="34" charset="0"/>
                <a:buChar char="•"/>
              </a:pPr>
              <a:r>
                <a:rPr lang="en-US" sz="2400" b="0" i="0" u="none" strike="noStrike" dirty="0">
                  <a:solidFill>
                    <a:srgbClr val="000000"/>
                  </a:solidFill>
                  <a:effectLst/>
                </a:rPr>
                <a:t>Topic Modeling showed a variety of related hashtags</a:t>
              </a:r>
              <a:endParaRPr lang="en-US" sz="2400" dirty="0"/>
            </a:p>
            <a:p>
              <a:pPr marL="342900" indent="-342900">
                <a:buFont typeface="Arial" panose="020B0604020202020204" pitchFamily="34" charset="0"/>
                <a:buChar char="•"/>
              </a:pPr>
              <a:r>
                <a:rPr lang="en-US" sz="2400" b="0" i="0" u="none" strike="noStrike" dirty="0">
                  <a:solidFill>
                    <a:srgbClr val="000000"/>
                  </a:solidFill>
                  <a:effectLst/>
                </a:rPr>
                <a:t>The Russia-Ukraine Network is self-sustaining. So, it is difficult to control the narrative by solely focusing on a few influencer accounts. </a:t>
              </a:r>
              <a:endParaRPr lang="en-US" sz="2400" dirty="0"/>
            </a:p>
            <a:p>
              <a:pPr marL="342900" indent="-342900">
                <a:buFont typeface="Arial" panose="020B0604020202020204" pitchFamily="34" charset="0"/>
                <a:buChar char="•"/>
              </a:pPr>
              <a:r>
                <a:rPr lang="en-US" sz="2400" b="0" i="0" u="none" strike="noStrike" dirty="0">
                  <a:solidFill>
                    <a:srgbClr val="000000"/>
                  </a:solidFill>
                  <a:effectLst/>
                </a:rPr>
                <a:t>Although a decent proportion of accounts seem to be bot accounts, they do not hold as much sway as the prevailing narrative regarding Russian bots seems to suggest</a:t>
              </a:r>
              <a:endParaRPr lang="en-US" sz="2400" dirty="0"/>
            </a:p>
            <a:p>
              <a:pPr marL="342900" indent="-342900">
                <a:buFont typeface="Arial" panose="020B0604020202020204" pitchFamily="34" charset="0"/>
                <a:buChar char="•"/>
              </a:pPr>
              <a:r>
                <a:rPr lang="en-US" sz="2400" b="0" i="0" u="none" strike="noStrike" dirty="0">
                  <a:solidFill>
                    <a:srgbClr val="000000"/>
                  </a:solidFill>
                  <a:effectLst/>
                </a:rPr>
                <a:t>Top influencers did not appear to originate from Russia or Ukraine</a:t>
              </a:r>
              <a:endParaRPr lang="en-US" sz="2400" dirty="0"/>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15B28"/>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7966580" y="0"/>
            <a:ext cx="10785179" cy="15447120"/>
            <a:chOff x="0" y="0"/>
            <a:chExt cx="4433570" cy="6350000"/>
          </a:xfrm>
        </p:grpSpPr>
        <p:sp>
          <p:nvSpPr>
            <p:cNvPr id="3" name="Freeform 3"/>
            <p:cNvSpPr/>
            <p:nvPr/>
          </p:nvSpPr>
          <p:spPr>
            <a:xfrm>
              <a:off x="0" y="0"/>
              <a:ext cx="4433570" cy="6350000"/>
            </a:xfrm>
            <a:custGeom>
              <a:avLst/>
              <a:gdLst/>
              <a:ahLst/>
              <a:cxnLst/>
              <a:rect l="l" t="t" r="r" b="b"/>
              <a:pathLst>
                <a:path w="4433570" h="6350000">
                  <a:moveTo>
                    <a:pt x="4433570" y="0"/>
                  </a:moveTo>
                  <a:lnTo>
                    <a:pt x="4433570" y="0"/>
                  </a:lnTo>
                  <a:lnTo>
                    <a:pt x="4433570" y="0"/>
                  </a:lnTo>
                  <a:lnTo>
                    <a:pt x="4433570" y="6350000"/>
                  </a:lnTo>
                  <a:lnTo>
                    <a:pt x="4433570" y="6350000"/>
                  </a:lnTo>
                  <a:lnTo>
                    <a:pt x="0" y="6350000"/>
                  </a:lnTo>
                  <a:lnTo>
                    <a:pt x="0" y="6350000"/>
                  </a:lnTo>
                  <a:lnTo>
                    <a:pt x="0" y="4433570"/>
                  </a:lnTo>
                  <a:cubicBezTo>
                    <a:pt x="0" y="1985010"/>
                    <a:pt x="1985010" y="0"/>
                    <a:pt x="4433570" y="0"/>
                  </a:cubicBezTo>
                  <a:close/>
                </a:path>
              </a:pathLst>
            </a:custGeom>
            <a:solidFill>
              <a:srgbClr val="FAFAFA">
                <a:alpha val="9804"/>
              </a:srgbClr>
            </a:solidFill>
            <a:ln w="12700">
              <a:solidFill>
                <a:srgbClr val="000000"/>
              </a:solidFill>
            </a:ln>
          </p:spPr>
        </p:sp>
      </p:grpSp>
      <p:grpSp>
        <p:nvGrpSpPr>
          <p:cNvPr id="4" name="Group 4"/>
          <p:cNvGrpSpPr/>
          <p:nvPr/>
        </p:nvGrpSpPr>
        <p:grpSpPr>
          <a:xfrm>
            <a:off x="7966580" y="757327"/>
            <a:ext cx="9292720" cy="2424174"/>
            <a:chOff x="0" y="0"/>
            <a:chExt cx="2531548" cy="660400"/>
          </a:xfrm>
        </p:grpSpPr>
        <p:sp>
          <p:nvSpPr>
            <p:cNvPr id="5" name="Freeform 5"/>
            <p:cNvSpPr/>
            <p:nvPr/>
          </p:nvSpPr>
          <p:spPr>
            <a:xfrm>
              <a:off x="0" y="0"/>
              <a:ext cx="2531548" cy="660400"/>
            </a:xfrm>
            <a:custGeom>
              <a:avLst/>
              <a:gdLst/>
              <a:ahLst/>
              <a:cxnLst/>
              <a:rect l="l" t="t" r="r" b="b"/>
              <a:pathLst>
                <a:path w="2531548" h="660400">
                  <a:moveTo>
                    <a:pt x="2407088" y="660400"/>
                  </a:moveTo>
                  <a:lnTo>
                    <a:pt x="124460" y="660400"/>
                  </a:lnTo>
                  <a:cubicBezTo>
                    <a:pt x="55880" y="660400"/>
                    <a:pt x="0" y="604520"/>
                    <a:pt x="0" y="535940"/>
                  </a:cubicBezTo>
                  <a:lnTo>
                    <a:pt x="0" y="124460"/>
                  </a:lnTo>
                  <a:cubicBezTo>
                    <a:pt x="0" y="55880"/>
                    <a:pt x="55880" y="0"/>
                    <a:pt x="124460" y="0"/>
                  </a:cubicBezTo>
                  <a:lnTo>
                    <a:pt x="2407088" y="0"/>
                  </a:lnTo>
                  <a:cubicBezTo>
                    <a:pt x="2475668" y="0"/>
                    <a:pt x="2531548" y="55880"/>
                    <a:pt x="2531548" y="124460"/>
                  </a:cubicBezTo>
                  <a:lnTo>
                    <a:pt x="2531548" y="535940"/>
                  </a:lnTo>
                  <a:cubicBezTo>
                    <a:pt x="2531548" y="604520"/>
                    <a:pt x="2475668" y="660400"/>
                    <a:pt x="2407088" y="660400"/>
                  </a:cubicBezTo>
                  <a:close/>
                </a:path>
              </a:pathLst>
            </a:custGeom>
            <a:solidFill>
              <a:srgbClr val="FFFFFF"/>
            </a:solidFill>
          </p:spPr>
        </p:sp>
      </p:grpSp>
      <p:grpSp>
        <p:nvGrpSpPr>
          <p:cNvPr id="6" name="Group 6"/>
          <p:cNvGrpSpPr/>
          <p:nvPr/>
        </p:nvGrpSpPr>
        <p:grpSpPr>
          <a:xfrm>
            <a:off x="4497640" y="3537211"/>
            <a:ext cx="9292720" cy="2424174"/>
            <a:chOff x="0" y="0"/>
            <a:chExt cx="2531548" cy="660400"/>
          </a:xfrm>
        </p:grpSpPr>
        <p:sp>
          <p:nvSpPr>
            <p:cNvPr id="7" name="Freeform 7"/>
            <p:cNvSpPr/>
            <p:nvPr/>
          </p:nvSpPr>
          <p:spPr>
            <a:xfrm>
              <a:off x="0" y="0"/>
              <a:ext cx="2531548" cy="660400"/>
            </a:xfrm>
            <a:custGeom>
              <a:avLst/>
              <a:gdLst/>
              <a:ahLst/>
              <a:cxnLst/>
              <a:rect l="l" t="t" r="r" b="b"/>
              <a:pathLst>
                <a:path w="2531548" h="660400">
                  <a:moveTo>
                    <a:pt x="2407088" y="660400"/>
                  </a:moveTo>
                  <a:lnTo>
                    <a:pt x="124460" y="660400"/>
                  </a:lnTo>
                  <a:cubicBezTo>
                    <a:pt x="55880" y="660400"/>
                    <a:pt x="0" y="604520"/>
                    <a:pt x="0" y="535940"/>
                  </a:cubicBezTo>
                  <a:lnTo>
                    <a:pt x="0" y="124460"/>
                  </a:lnTo>
                  <a:cubicBezTo>
                    <a:pt x="0" y="55880"/>
                    <a:pt x="55880" y="0"/>
                    <a:pt x="124460" y="0"/>
                  </a:cubicBezTo>
                  <a:lnTo>
                    <a:pt x="2407088" y="0"/>
                  </a:lnTo>
                  <a:cubicBezTo>
                    <a:pt x="2475668" y="0"/>
                    <a:pt x="2531548" y="55880"/>
                    <a:pt x="2531548" y="124460"/>
                  </a:cubicBezTo>
                  <a:lnTo>
                    <a:pt x="2531548" y="535940"/>
                  </a:lnTo>
                  <a:cubicBezTo>
                    <a:pt x="2531548" y="604520"/>
                    <a:pt x="2475668" y="660400"/>
                    <a:pt x="2407088" y="660400"/>
                  </a:cubicBezTo>
                  <a:close/>
                </a:path>
              </a:pathLst>
            </a:custGeom>
            <a:solidFill>
              <a:srgbClr val="FFFFFF"/>
            </a:solidFill>
          </p:spPr>
        </p:sp>
      </p:grpSp>
      <p:grpSp>
        <p:nvGrpSpPr>
          <p:cNvPr id="8" name="Group 8"/>
          <p:cNvGrpSpPr/>
          <p:nvPr/>
        </p:nvGrpSpPr>
        <p:grpSpPr>
          <a:xfrm>
            <a:off x="1081832" y="6313810"/>
            <a:ext cx="9209198" cy="2424174"/>
            <a:chOff x="0" y="0"/>
            <a:chExt cx="2508794" cy="660400"/>
          </a:xfrm>
        </p:grpSpPr>
        <p:sp>
          <p:nvSpPr>
            <p:cNvPr id="9" name="Freeform 9"/>
            <p:cNvSpPr/>
            <p:nvPr/>
          </p:nvSpPr>
          <p:spPr>
            <a:xfrm>
              <a:off x="0" y="0"/>
              <a:ext cx="2508795" cy="660400"/>
            </a:xfrm>
            <a:custGeom>
              <a:avLst/>
              <a:gdLst/>
              <a:ahLst/>
              <a:cxnLst/>
              <a:rect l="l" t="t" r="r" b="b"/>
              <a:pathLst>
                <a:path w="2508795" h="660400">
                  <a:moveTo>
                    <a:pt x="2384334" y="660400"/>
                  </a:moveTo>
                  <a:lnTo>
                    <a:pt x="124460" y="660400"/>
                  </a:lnTo>
                  <a:cubicBezTo>
                    <a:pt x="55880" y="660400"/>
                    <a:pt x="0" y="604520"/>
                    <a:pt x="0" y="535940"/>
                  </a:cubicBezTo>
                  <a:lnTo>
                    <a:pt x="0" y="124460"/>
                  </a:lnTo>
                  <a:cubicBezTo>
                    <a:pt x="0" y="55880"/>
                    <a:pt x="55880" y="0"/>
                    <a:pt x="124460" y="0"/>
                  </a:cubicBezTo>
                  <a:lnTo>
                    <a:pt x="2384335" y="0"/>
                  </a:lnTo>
                  <a:cubicBezTo>
                    <a:pt x="2452915" y="0"/>
                    <a:pt x="2508795" y="55880"/>
                    <a:pt x="2508795" y="124460"/>
                  </a:cubicBezTo>
                  <a:lnTo>
                    <a:pt x="2508795" y="535940"/>
                  </a:lnTo>
                  <a:cubicBezTo>
                    <a:pt x="2508795" y="604520"/>
                    <a:pt x="2452915" y="660400"/>
                    <a:pt x="2384335" y="660400"/>
                  </a:cubicBezTo>
                  <a:close/>
                </a:path>
              </a:pathLst>
            </a:custGeom>
            <a:solidFill>
              <a:srgbClr val="FFFFFF"/>
            </a:solidFill>
          </p:spPr>
        </p:sp>
      </p:grpSp>
      <p:grpSp>
        <p:nvGrpSpPr>
          <p:cNvPr id="10" name="Group 10"/>
          <p:cNvGrpSpPr>
            <a:grpSpLocks noChangeAspect="1"/>
          </p:cNvGrpSpPr>
          <p:nvPr/>
        </p:nvGrpSpPr>
        <p:grpSpPr>
          <a:xfrm>
            <a:off x="4621611" y="3739434"/>
            <a:ext cx="2023376" cy="2019728"/>
            <a:chOff x="0" y="0"/>
            <a:chExt cx="6338570" cy="6327140"/>
          </a:xfrm>
        </p:grpSpPr>
        <p:sp>
          <p:nvSpPr>
            <p:cNvPr id="11" name="Freeform 11"/>
            <p:cNvSpPr/>
            <p:nvPr/>
          </p:nvSpPr>
          <p:spPr>
            <a:xfrm>
              <a:off x="0" y="0"/>
              <a:ext cx="6339840" cy="6325870"/>
            </a:xfrm>
            <a:custGeom>
              <a:avLst/>
              <a:gdLst/>
              <a:ahLst/>
              <a:cxnLst/>
              <a:rect l="l" t="t" r="r" b="b"/>
              <a:pathLst>
                <a:path w="6339840" h="6325870">
                  <a:moveTo>
                    <a:pt x="3169920" y="734060"/>
                  </a:moveTo>
                  <a:lnTo>
                    <a:pt x="3567430" y="0"/>
                  </a:lnTo>
                  <a:lnTo>
                    <a:pt x="3770630" y="810260"/>
                  </a:lnTo>
                  <a:lnTo>
                    <a:pt x="4338320" y="198120"/>
                  </a:lnTo>
                  <a:lnTo>
                    <a:pt x="4333240" y="1033780"/>
                  </a:lnTo>
                  <a:lnTo>
                    <a:pt x="5035550" y="581660"/>
                  </a:lnTo>
                  <a:lnTo>
                    <a:pt x="4823460" y="1389380"/>
                  </a:lnTo>
                  <a:lnTo>
                    <a:pt x="5615940" y="1126490"/>
                  </a:lnTo>
                  <a:lnTo>
                    <a:pt x="5209540" y="1855470"/>
                  </a:lnTo>
                  <a:lnTo>
                    <a:pt x="6042660" y="1798320"/>
                  </a:lnTo>
                  <a:lnTo>
                    <a:pt x="5467350" y="2404110"/>
                  </a:lnTo>
                  <a:lnTo>
                    <a:pt x="6289040" y="2555240"/>
                  </a:lnTo>
                  <a:lnTo>
                    <a:pt x="5581650" y="2998470"/>
                  </a:lnTo>
                  <a:lnTo>
                    <a:pt x="6339840" y="3348990"/>
                  </a:lnTo>
                  <a:lnTo>
                    <a:pt x="5543550" y="3602990"/>
                  </a:lnTo>
                  <a:lnTo>
                    <a:pt x="6189980" y="4131310"/>
                  </a:lnTo>
                  <a:lnTo>
                    <a:pt x="5355590" y="4178300"/>
                  </a:lnTo>
                  <a:lnTo>
                    <a:pt x="5850890" y="4851400"/>
                  </a:lnTo>
                  <a:lnTo>
                    <a:pt x="5031740" y="4690110"/>
                  </a:lnTo>
                  <a:lnTo>
                    <a:pt x="5344160" y="5464810"/>
                  </a:lnTo>
                  <a:lnTo>
                    <a:pt x="4589780" y="5105400"/>
                  </a:lnTo>
                  <a:lnTo>
                    <a:pt x="4699000" y="5933440"/>
                  </a:lnTo>
                  <a:lnTo>
                    <a:pt x="4058920" y="5397500"/>
                  </a:lnTo>
                  <a:lnTo>
                    <a:pt x="3958590" y="6226810"/>
                  </a:lnTo>
                  <a:lnTo>
                    <a:pt x="3472180" y="5547360"/>
                  </a:lnTo>
                  <a:lnTo>
                    <a:pt x="3168650" y="6325870"/>
                  </a:lnTo>
                  <a:lnTo>
                    <a:pt x="2866390" y="5547360"/>
                  </a:lnTo>
                  <a:lnTo>
                    <a:pt x="2379980" y="6226810"/>
                  </a:lnTo>
                  <a:lnTo>
                    <a:pt x="2279650" y="5397500"/>
                  </a:lnTo>
                  <a:lnTo>
                    <a:pt x="1639570" y="5933440"/>
                  </a:lnTo>
                  <a:lnTo>
                    <a:pt x="1748791" y="5105400"/>
                  </a:lnTo>
                  <a:lnTo>
                    <a:pt x="994411" y="5466080"/>
                  </a:lnTo>
                  <a:lnTo>
                    <a:pt x="1306831" y="4691380"/>
                  </a:lnTo>
                  <a:lnTo>
                    <a:pt x="487681" y="4852670"/>
                  </a:lnTo>
                  <a:lnTo>
                    <a:pt x="982981" y="4179570"/>
                  </a:lnTo>
                  <a:lnTo>
                    <a:pt x="148591" y="4132580"/>
                  </a:lnTo>
                  <a:lnTo>
                    <a:pt x="795021" y="3604260"/>
                  </a:lnTo>
                  <a:lnTo>
                    <a:pt x="0" y="3350260"/>
                  </a:lnTo>
                  <a:lnTo>
                    <a:pt x="758190" y="2999740"/>
                  </a:lnTo>
                  <a:lnTo>
                    <a:pt x="49530" y="2555240"/>
                  </a:lnTo>
                  <a:lnTo>
                    <a:pt x="871220" y="2404110"/>
                  </a:lnTo>
                  <a:lnTo>
                    <a:pt x="295910" y="1798320"/>
                  </a:lnTo>
                  <a:lnTo>
                    <a:pt x="1129030" y="1855470"/>
                  </a:lnTo>
                  <a:lnTo>
                    <a:pt x="722630" y="1126490"/>
                  </a:lnTo>
                  <a:lnTo>
                    <a:pt x="1515110" y="1389380"/>
                  </a:lnTo>
                  <a:lnTo>
                    <a:pt x="1303020" y="581660"/>
                  </a:lnTo>
                  <a:lnTo>
                    <a:pt x="2005330" y="1033780"/>
                  </a:lnTo>
                  <a:lnTo>
                    <a:pt x="2000250" y="198120"/>
                  </a:lnTo>
                  <a:lnTo>
                    <a:pt x="2567940" y="810260"/>
                  </a:lnTo>
                  <a:lnTo>
                    <a:pt x="2771140" y="0"/>
                  </a:lnTo>
                  <a:lnTo>
                    <a:pt x="3169920" y="734060"/>
                  </a:lnTo>
                  <a:close/>
                </a:path>
              </a:pathLst>
            </a:custGeom>
            <a:solidFill>
              <a:srgbClr val="548C55"/>
            </a:solidFill>
            <a:ln w="12700">
              <a:solidFill>
                <a:srgbClr val="000000"/>
              </a:solidFill>
            </a:ln>
          </p:spPr>
        </p:sp>
      </p:grpSp>
      <p:grpSp>
        <p:nvGrpSpPr>
          <p:cNvPr id="12" name="Group 12"/>
          <p:cNvGrpSpPr>
            <a:grpSpLocks noChangeAspect="1"/>
          </p:cNvGrpSpPr>
          <p:nvPr/>
        </p:nvGrpSpPr>
        <p:grpSpPr>
          <a:xfrm>
            <a:off x="7988802" y="860258"/>
            <a:ext cx="2023376" cy="2019728"/>
            <a:chOff x="0" y="0"/>
            <a:chExt cx="6338570" cy="6327140"/>
          </a:xfrm>
        </p:grpSpPr>
        <p:sp>
          <p:nvSpPr>
            <p:cNvPr id="13" name="Freeform 13"/>
            <p:cNvSpPr/>
            <p:nvPr/>
          </p:nvSpPr>
          <p:spPr>
            <a:xfrm>
              <a:off x="0" y="0"/>
              <a:ext cx="6339840" cy="6325870"/>
            </a:xfrm>
            <a:custGeom>
              <a:avLst/>
              <a:gdLst/>
              <a:ahLst/>
              <a:cxnLst/>
              <a:rect l="l" t="t" r="r" b="b"/>
              <a:pathLst>
                <a:path w="6339840" h="6325870">
                  <a:moveTo>
                    <a:pt x="3169920" y="734060"/>
                  </a:moveTo>
                  <a:lnTo>
                    <a:pt x="3567430" y="0"/>
                  </a:lnTo>
                  <a:lnTo>
                    <a:pt x="3770630" y="810260"/>
                  </a:lnTo>
                  <a:lnTo>
                    <a:pt x="4338320" y="198120"/>
                  </a:lnTo>
                  <a:lnTo>
                    <a:pt x="4333240" y="1033780"/>
                  </a:lnTo>
                  <a:lnTo>
                    <a:pt x="5035550" y="581660"/>
                  </a:lnTo>
                  <a:lnTo>
                    <a:pt x="4823460" y="1389380"/>
                  </a:lnTo>
                  <a:lnTo>
                    <a:pt x="5615940" y="1126490"/>
                  </a:lnTo>
                  <a:lnTo>
                    <a:pt x="5209540" y="1855470"/>
                  </a:lnTo>
                  <a:lnTo>
                    <a:pt x="6042660" y="1798320"/>
                  </a:lnTo>
                  <a:lnTo>
                    <a:pt x="5467350" y="2404110"/>
                  </a:lnTo>
                  <a:lnTo>
                    <a:pt x="6289040" y="2555240"/>
                  </a:lnTo>
                  <a:lnTo>
                    <a:pt x="5581650" y="2998470"/>
                  </a:lnTo>
                  <a:lnTo>
                    <a:pt x="6339840" y="3348990"/>
                  </a:lnTo>
                  <a:lnTo>
                    <a:pt x="5543550" y="3602990"/>
                  </a:lnTo>
                  <a:lnTo>
                    <a:pt x="6189980" y="4131310"/>
                  </a:lnTo>
                  <a:lnTo>
                    <a:pt x="5355590" y="4178300"/>
                  </a:lnTo>
                  <a:lnTo>
                    <a:pt x="5850890" y="4851400"/>
                  </a:lnTo>
                  <a:lnTo>
                    <a:pt x="5031740" y="4690110"/>
                  </a:lnTo>
                  <a:lnTo>
                    <a:pt x="5344160" y="5464810"/>
                  </a:lnTo>
                  <a:lnTo>
                    <a:pt x="4589780" y="5105400"/>
                  </a:lnTo>
                  <a:lnTo>
                    <a:pt x="4699000" y="5933440"/>
                  </a:lnTo>
                  <a:lnTo>
                    <a:pt x="4058920" y="5397500"/>
                  </a:lnTo>
                  <a:lnTo>
                    <a:pt x="3958590" y="6226810"/>
                  </a:lnTo>
                  <a:lnTo>
                    <a:pt x="3472180" y="5547360"/>
                  </a:lnTo>
                  <a:lnTo>
                    <a:pt x="3168650" y="6325870"/>
                  </a:lnTo>
                  <a:lnTo>
                    <a:pt x="2866390" y="5547360"/>
                  </a:lnTo>
                  <a:lnTo>
                    <a:pt x="2379980" y="6226810"/>
                  </a:lnTo>
                  <a:lnTo>
                    <a:pt x="2279650" y="5397500"/>
                  </a:lnTo>
                  <a:lnTo>
                    <a:pt x="1639570" y="5933440"/>
                  </a:lnTo>
                  <a:lnTo>
                    <a:pt x="1748791" y="5105400"/>
                  </a:lnTo>
                  <a:lnTo>
                    <a:pt x="994411" y="5466080"/>
                  </a:lnTo>
                  <a:lnTo>
                    <a:pt x="1306831" y="4691380"/>
                  </a:lnTo>
                  <a:lnTo>
                    <a:pt x="487681" y="4852670"/>
                  </a:lnTo>
                  <a:lnTo>
                    <a:pt x="982981" y="4179570"/>
                  </a:lnTo>
                  <a:lnTo>
                    <a:pt x="148591" y="4132580"/>
                  </a:lnTo>
                  <a:lnTo>
                    <a:pt x="795021" y="3604260"/>
                  </a:lnTo>
                  <a:lnTo>
                    <a:pt x="0" y="3350260"/>
                  </a:lnTo>
                  <a:lnTo>
                    <a:pt x="758190" y="2999740"/>
                  </a:lnTo>
                  <a:lnTo>
                    <a:pt x="49530" y="2555240"/>
                  </a:lnTo>
                  <a:lnTo>
                    <a:pt x="871220" y="2404110"/>
                  </a:lnTo>
                  <a:lnTo>
                    <a:pt x="295910" y="1798320"/>
                  </a:lnTo>
                  <a:lnTo>
                    <a:pt x="1129030" y="1855470"/>
                  </a:lnTo>
                  <a:lnTo>
                    <a:pt x="722630" y="1126490"/>
                  </a:lnTo>
                  <a:lnTo>
                    <a:pt x="1515110" y="1389380"/>
                  </a:lnTo>
                  <a:lnTo>
                    <a:pt x="1303020" y="581660"/>
                  </a:lnTo>
                  <a:lnTo>
                    <a:pt x="2005330" y="1033780"/>
                  </a:lnTo>
                  <a:lnTo>
                    <a:pt x="2000250" y="198120"/>
                  </a:lnTo>
                  <a:lnTo>
                    <a:pt x="2567940" y="810260"/>
                  </a:lnTo>
                  <a:lnTo>
                    <a:pt x="2771140" y="0"/>
                  </a:lnTo>
                  <a:lnTo>
                    <a:pt x="3169920" y="734060"/>
                  </a:lnTo>
                  <a:close/>
                </a:path>
              </a:pathLst>
            </a:custGeom>
            <a:solidFill>
              <a:srgbClr val="548C55"/>
            </a:solidFill>
            <a:ln w="12700">
              <a:solidFill>
                <a:srgbClr val="000000"/>
              </a:solidFill>
            </a:ln>
          </p:spPr>
        </p:sp>
      </p:grpSp>
      <p:grpSp>
        <p:nvGrpSpPr>
          <p:cNvPr id="14" name="Group 14"/>
          <p:cNvGrpSpPr/>
          <p:nvPr/>
        </p:nvGrpSpPr>
        <p:grpSpPr>
          <a:xfrm>
            <a:off x="1081832" y="6516033"/>
            <a:ext cx="2023376" cy="2019728"/>
            <a:chOff x="0" y="0"/>
            <a:chExt cx="2697835" cy="2692970"/>
          </a:xfrm>
        </p:grpSpPr>
        <p:grpSp>
          <p:nvGrpSpPr>
            <p:cNvPr id="15" name="Group 15"/>
            <p:cNvGrpSpPr>
              <a:grpSpLocks noChangeAspect="1"/>
            </p:cNvGrpSpPr>
            <p:nvPr/>
          </p:nvGrpSpPr>
          <p:grpSpPr>
            <a:xfrm>
              <a:off x="0" y="0"/>
              <a:ext cx="2697835" cy="2692970"/>
              <a:chOff x="0" y="0"/>
              <a:chExt cx="6338570" cy="6327140"/>
            </a:xfrm>
          </p:grpSpPr>
          <p:sp>
            <p:nvSpPr>
              <p:cNvPr id="16" name="Freeform 16"/>
              <p:cNvSpPr/>
              <p:nvPr/>
            </p:nvSpPr>
            <p:spPr>
              <a:xfrm>
                <a:off x="0" y="0"/>
                <a:ext cx="6339840" cy="6325870"/>
              </a:xfrm>
              <a:custGeom>
                <a:avLst/>
                <a:gdLst/>
                <a:ahLst/>
                <a:cxnLst/>
                <a:rect l="l" t="t" r="r" b="b"/>
                <a:pathLst>
                  <a:path w="6339840" h="6325870">
                    <a:moveTo>
                      <a:pt x="3169920" y="734060"/>
                    </a:moveTo>
                    <a:lnTo>
                      <a:pt x="3567430" y="0"/>
                    </a:lnTo>
                    <a:lnTo>
                      <a:pt x="3770630" y="810260"/>
                    </a:lnTo>
                    <a:lnTo>
                      <a:pt x="4338320" y="198120"/>
                    </a:lnTo>
                    <a:lnTo>
                      <a:pt x="4333240" y="1033780"/>
                    </a:lnTo>
                    <a:lnTo>
                      <a:pt x="5035550" y="581660"/>
                    </a:lnTo>
                    <a:lnTo>
                      <a:pt x="4823460" y="1389380"/>
                    </a:lnTo>
                    <a:lnTo>
                      <a:pt x="5615940" y="1126490"/>
                    </a:lnTo>
                    <a:lnTo>
                      <a:pt x="5209540" y="1855470"/>
                    </a:lnTo>
                    <a:lnTo>
                      <a:pt x="6042660" y="1798320"/>
                    </a:lnTo>
                    <a:lnTo>
                      <a:pt x="5467350" y="2404110"/>
                    </a:lnTo>
                    <a:lnTo>
                      <a:pt x="6289040" y="2555240"/>
                    </a:lnTo>
                    <a:lnTo>
                      <a:pt x="5581650" y="2998470"/>
                    </a:lnTo>
                    <a:lnTo>
                      <a:pt x="6339840" y="3348990"/>
                    </a:lnTo>
                    <a:lnTo>
                      <a:pt x="5543550" y="3602990"/>
                    </a:lnTo>
                    <a:lnTo>
                      <a:pt x="6189980" y="4131310"/>
                    </a:lnTo>
                    <a:lnTo>
                      <a:pt x="5355590" y="4178300"/>
                    </a:lnTo>
                    <a:lnTo>
                      <a:pt x="5850890" y="4851400"/>
                    </a:lnTo>
                    <a:lnTo>
                      <a:pt x="5031740" y="4690110"/>
                    </a:lnTo>
                    <a:lnTo>
                      <a:pt x="5344160" y="5464810"/>
                    </a:lnTo>
                    <a:lnTo>
                      <a:pt x="4589780" y="5105400"/>
                    </a:lnTo>
                    <a:lnTo>
                      <a:pt x="4699000" y="5933440"/>
                    </a:lnTo>
                    <a:lnTo>
                      <a:pt x="4058920" y="5397500"/>
                    </a:lnTo>
                    <a:lnTo>
                      <a:pt x="3958590" y="6226810"/>
                    </a:lnTo>
                    <a:lnTo>
                      <a:pt x="3472180" y="5547360"/>
                    </a:lnTo>
                    <a:lnTo>
                      <a:pt x="3168650" y="6325870"/>
                    </a:lnTo>
                    <a:lnTo>
                      <a:pt x="2866390" y="5547360"/>
                    </a:lnTo>
                    <a:lnTo>
                      <a:pt x="2379980" y="6226810"/>
                    </a:lnTo>
                    <a:lnTo>
                      <a:pt x="2279650" y="5397500"/>
                    </a:lnTo>
                    <a:lnTo>
                      <a:pt x="1639570" y="5933440"/>
                    </a:lnTo>
                    <a:lnTo>
                      <a:pt x="1748791" y="5105400"/>
                    </a:lnTo>
                    <a:lnTo>
                      <a:pt x="994411" y="5466080"/>
                    </a:lnTo>
                    <a:lnTo>
                      <a:pt x="1306831" y="4691380"/>
                    </a:lnTo>
                    <a:lnTo>
                      <a:pt x="487681" y="4852670"/>
                    </a:lnTo>
                    <a:lnTo>
                      <a:pt x="982981" y="4179570"/>
                    </a:lnTo>
                    <a:lnTo>
                      <a:pt x="148591" y="4132580"/>
                    </a:lnTo>
                    <a:lnTo>
                      <a:pt x="795021" y="3604260"/>
                    </a:lnTo>
                    <a:lnTo>
                      <a:pt x="0" y="3350260"/>
                    </a:lnTo>
                    <a:lnTo>
                      <a:pt x="758190" y="2999740"/>
                    </a:lnTo>
                    <a:lnTo>
                      <a:pt x="49530" y="2555240"/>
                    </a:lnTo>
                    <a:lnTo>
                      <a:pt x="871220" y="2404110"/>
                    </a:lnTo>
                    <a:lnTo>
                      <a:pt x="295910" y="1798320"/>
                    </a:lnTo>
                    <a:lnTo>
                      <a:pt x="1129030" y="1855470"/>
                    </a:lnTo>
                    <a:lnTo>
                      <a:pt x="722630" y="1126490"/>
                    </a:lnTo>
                    <a:lnTo>
                      <a:pt x="1515110" y="1389380"/>
                    </a:lnTo>
                    <a:lnTo>
                      <a:pt x="1303020" y="581660"/>
                    </a:lnTo>
                    <a:lnTo>
                      <a:pt x="2005330" y="1033780"/>
                    </a:lnTo>
                    <a:lnTo>
                      <a:pt x="2000250" y="198120"/>
                    </a:lnTo>
                    <a:lnTo>
                      <a:pt x="2567940" y="810260"/>
                    </a:lnTo>
                    <a:lnTo>
                      <a:pt x="2771140" y="0"/>
                    </a:lnTo>
                    <a:lnTo>
                      <a:pt x="3169920" y="734060"/>
                    </a:lnTo>
                    <a:close/>
                  </a:path>
                </a:pathLst>
              </a:custGeom>
              <a:solidFill>
                <a:srgbClr val="548C55"/>
              </a:solidFill>
              <a:ln w="12700">
                <a:solidFill>
                  <a:srgbClr val="000000"/>
                </a:solidFill>
              </a:ln>
            </p:spPr>
          </p:sp>
        </p:grpSp>
        <p:pic>
          <p:nvPicPr>
            <p:cNvPr id="17" name="Picture 1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06818" y="737491"/>
              <a:ext cx="1411200" cy="1141789"/>
            </a:xfrm>
            <a:prstGeom prst="rect">
              <a:avLst/>
            </a:prstGeom>
          </p:spPr>
        </p:pic>
      </p:grpSp>
      <p:pic>
        <p:nvPicPr>
          <p:cNvPr id="18" name="Picture 1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959044" y="4302520"/>
            <a:ext cx="1348510" cy="840980"/>
          </a:xfrm>
          <a:prstGeom prst="rect">
            <a:avLst/>
          </a:prstGeom>
        </p:spPr>
      </p:pic>
      <p:pic>
        <p:nvPicPr>
          <p:cNvPr id="19" name="Picture 1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362792" y="1430908"/>
            <a:ext cx="1275395" cy="878429"/>
          </a:xfrm>
          <a:prstGeom prst="rect">
            <a:avLst/>
          </a:prstGeom>
        </p:spPr>
      </p:pic>
      <p:sp>
        <p:nvSpPr>
          <p:cNvPr id="20" name="TextBox 20"/>
          <p:cNvSpPr txBox="1"/>
          <p:nvPr/>
        </p:nvSpPr>
        <p:spPr>
          <a:xfrm>
            <a:off x="1028700" y="1028700"/>
            <a:ext cx="6029887" cy="967824"/>
          </a:xfrm>
          <a:prstGeom prst="rect">
            <a:avLst/>
          </a:prstGeom>
        </p:spPr>
        <p:txBody>
          <a:bodyPr lIns="0" tIns="0" rIns="0" bIns="0" rtlCol="0" anchor="t">
            <a:spAutoFit/>
          </a:bodyPr>
          <a:lstStyle/>
          <a:p>
            <a:pPr>
              <a:lnSpc>
                <a:spcPts val="7744"/>
              </a:lnSpc>
            </a:pPr>
            <a:r>
              <a:rPr lang="en-US" sz="6400">
                <a:solidFill>
                  <a:srgbClr val="F5F5EF"/>
                </a:solidFill>
                <a:latin typeface="Cormorant Garamond Bold"/>
              </a:rPr>
              <a:t>Recommendations</a:t>
            </a:r>
          </a:p>
        </p:txBody>
      </p:sp>
      <p:grpSp>
        <p:nvGrpSpPr>
          <p:cNvPr id="21" name="Group 21"/>
          <p:cNvGrpSpPr/>
          <p:nvPr/>
        </p:nvGrpSpPr>
        <p:grpSpPr>
          <a:xfrm>
            <a:off x="10279957" y="1021556"/>
            <a:ext cx="6979343" cy="1843189"/>
            <a:chOff x="0" y="-9525"/>
            <a:chExt cx="9305790" cy="2457585"/>
          </a:xfrm>
        </p:grpSpPr>
        <p:sp>
          <p:nvSpPr>
            <p:cNvPr id="22" name="TextBox 22"/>
            <p:cNvSpPr txBox="1"/>
            <p:nvPr/>
          </p:nvSpPr>
          <p:spPr>
            <a:xfrm>
              <a:off x="0" y="-9525"/>
              <a:ext cx="8835107" cy="632051"/>
            </a:xfrm>
            <a:prstGeom prst="rect">
              <a:avLst/>
            </a:prstGeom>
          </p:spPr>
          <p:txBody>
            <a:bodyPr lIns="0" tIns="0" rIns="0" bIns="0" rtlCol="0" anchor="t">
              <a:spAutoFit/>
            </a:bodyPr>
            <a:lstStyle/>
            <a:p>
              <a:pPr marL="0" lvl="0" indent="0" algn="l">
                <a:lnSpc>
                  <a:spcPts val="4133"/>
                </a:lnSpc>
                <a:spcBef>
                  <a:spcPct val="0"/>
                </a:spcBef>
              </a:pPr>
              <a:r>
                <a:rPr lang="en-US" sz="3444">
                  <a:solidFill>
                    <a:srgbClr val="000000"/>
                  </a:solidFill>
                  <a:latin typeface="Cormorant Garamond Medium"/>
                </a:rPr>
                <a:t>Self Sustaining Network </a:t>
              </a:r>
            </a:p>
          </p:txBody>
        </p:sp>
        <p:sp>
          <p:nvSpPr>
            <p:cNvPr id="23" name="TextBox 23"/>
            <p:cNvSpPr txBox="1"/>
            <p:nvPr/>
          </p:nvSpPr>
          <p:spPr>
            <a:xfrm>
              <a:off x="0" y="796839"/>
              <a:ext cx="9305790" cy="1651221"/>
            </a:xfrm>
            <a:prstGeom prst="rect">
              <a:avLst/>
            </a:prstGeom>
          </p:spPr>
          <p:txBody>
            <a:bodyPr lIns="0" tIns="0" rIns="0" bIns="0" rtlCol="0" anchor="t">
              <a:spAutoFit/>
            </a:bodyPr>
            <a:lstStyle/>
            <a:p>
              <a:pPr marL="0" lvl="0" indent="0" algn="l">
                <a:lnSpc>
                  <a:spcPts val="3293"/>
                </a:lnSpc>
                <a:spcBef>
                  <a:spcPct val="0"/>
                </a:spcBef>
              </a:pPr>
              <a:r>
                <a:rPr lang="en-US" sz="2000" b="0" i="0" u="none" strike="noStrike" dirty="0">
                  <a:solidFill>
                    <a:srgbClr val="000000"/>
                  </a:solidFill>
                  <a:effectLst/>
                </a:rPr>
                <a:t>The network is self-sustaining. There is limited use to target influencers or bring more influencers into the network. Aside from there being the obvious ethical implications of the above. </a:t>
              </a:r>
              <a:endParaRPr lang="en-US" sz="1937" dirty="0">
                <a:solidFill>
                  <a:srgbClr val="000000">
                    <a:alpha val="80000"/>
                  </a:srgbClr>
                </a:solidFill>
                <a:latin typeface="HK Grotesk Light"/>
              </a:endParaRPr>
            </a:p>
          </p:txBody>
        </p:sp>
      </p:grpSp>
      <p:grpSp>
        <p:nvGrpSpPr>
          <p:cNvPr id="24" name="Group 24"/>
          <p:cNvGrpSpPr/>
          <p:nvPr/>
        </p:nvGrpSpPr>
        <p:grpSpPr>
          <a:xfrm>
            <a:off x="6770087" y="3739434"/>
            <a:ext cx="6628217" cy="2115276"/>
            <a:chOff x="0" y="0"/>
            <a:chExt cx="8837623" cy="2820368"/>
          </a:xfrm>
        </p:grpSpPr>
        <p:sp>
          <p:nvSpPr>
            <p:cNvPr id="25" name="TextBox 25"/>
            <p:cNvSpPr txBox="1"/>
            <p:nvPr/>
          </p:nvSpPr>
          <p:spPr>
            <a:xfrm>
              <a:off x="0" y="0"/>
              <a:ext cx="8390620" cy="578342"/>
            </a:xfrm>
            <a:prstGeom prst="rect">
              <a:avLst/>
            </a:prstGeom>
          </p:spPr>
          <p:txBody>
            <a:bodyPr lIns="0" tIns="0" rIns="0" bIns="0" rtlCol="0" anchor="t">
              <a:spAutoFit/>
            </a:bodyPr>
            <a:lstStyle/>
            <a:p>
              <a:pPr marL="0" lvl="0" indent="0" algn="l">
                <a:lnSpc>
                  <a:spcPts val="3839"/>
                </a:lnSpc>
                <a:spcBef>
                  <a:spcPct val="0"/>
                </a:spcBef>
              </a:pPr>
              <a:r>
                <a:rPr lang="en-US" sz="3199">
                  <a:solidFill>
                    <a:srgbClr val="000000"/>
                  </a:solidFill>
                  <a:latin typeface="Cormorant Garamond Medium Bold"/>
                </a:rPr>
                <a:t>Improve Bot Detection Software</a:t>
              </a:r>
            </a:p>
          </p:txBody>
        </p:sp>
        <p:sp>
          <p:nvSpPr>
            <p:cNvPr id="26" name="TextBox 26"/>
            <p:cNvSpPr txBox="1"/>
            <p:nvPr/>
          </p:nvSpPr>
          <p:spPr>
            <a:xfrm>
              <a:off x="0" y="743047"/>
              <a:ext cx="8837623" cy="2077321"/>
            </a:xfrm>
            <a:prstGeom prst="rect">
              <a:avLst/>
            </a:prstGeom>
          </p:spPr>
          <p:txBody>
            <a:bodyPr lIns="0" tIns="0" rIns="0" bIns="0" rtlCol="0" anchor="t">
              <a:spAutoFit/>
            </a:bodyPr>
            <a:lstStyle/>
            <a:p>
              <a:pPr marL="0" lvl="0" indent="0" algn="l">
                <a:lnSpc>
                  <a:spcPts val="3060"/>
                </a:lnSpc>
                <a:spcBef>
                  <a:spcPct val="0"/>
                </a:spcBef>
              </a:pPr>
              <a:r>
                <a:rPr lang="en-US" b="0" i="0" u="none" strike="noStrike" dirty="0">
                  <a:solidFill>
                    <a:srgbClr val="000000"/>
                  </a:solidFill>
                  <a:effectLst/>
                </a:rPr>
                <a:t>Bot identification may be supplemented by topic modeling. named Entity Recognition, frequency of hashtags/mentions. Posing additional verification using a </a:t>
              </a:r>
              <a:r>
                <a:rPr lang="en-US" b="0" i="0" u="none" strike="noStrike" dirty="0" err="1">
                  <a:solidFill>
                    <a:srgbClr val="000000"/>
                  </a:solidFill>
                  <a:effectLst/>
                </a:rPr>
                <a:t>reCaptcha</a:t>
              </a:r>
              <a:r>
                <a:rPr lang="en-US" b="0" i="0" u="none" strike="noStrike" dirty="0">
                  <a:solidFill>
                    <a:srgbClr val="000000"/>
                  </a:solidFill>
                  <a:effectLst/>
                </a:rPr>
                <a:t> or other bot-prevention software test to minimizes false positives</a:t>
              </a:r>
              <a:endParaRPr lang="en-US" sz="1800" dirty="0">
                <a:solidFill>
                  <a:srgbClr val="000000">
                    <a:alpha val="80000"/>
                  </a:srgbClr>
                </a:solidFill>
                <a:latin typeface="HK Grotesk Light"/>
              </a:endParaRPr>
            </a:p>
          </p:txBody>
        </p:sp>
      </p:grpSp>
      <p:grpSp>
        <p:nvGrpSpPr>
          <p:cNvPr id="27" name="Group 27"/>
          <p:cNvGrpSpPr/>
          <p:nvPr/>
        </p:nvGrpSpPr>
        <p:grpSpPr>
          <a:xfrm>
            <a:off x="3255697" y="6611466"/>
            <a:ext cx="6756481" cy="1548432"/>
            <a:chOff x="0" y="-9525"/>
            <a:chExt cx="9008641" cy="2064575"/>
          </a:xfrm>
        </p:grpSpPr>
        <p:sp>
          <p:nvSpPr>
            <p:cNvPr id="28" name="TextBox 28"/>
            <p:cNvSpPr txBox="1"/>
            <p:nvPr/>
          </p:nvSpPr>
          <p:spPr>
            <a:xfrm>
              <a:off x="0" y="-9525"/>
              <a:ext cx="8552988" cy="705005"/>
            </a:xfrm>
            <a:prstGeom prst="rect">
              <a:avLst/>
            </a:prstGeom>
          </p:spPr>
          <p:txBody>
            <a:bodyPr lIns="0" tIns="0" rIns="0" bIns="0" rtlCol="0" anchor="t">
              <a:spAutoFit/>
            </a:bodyPr>
            <a:lstStyle/>
            <a:p>
              <a:pPr marL="0" lvl="0" indent="0">
                <a:lnSpc>
                  <a:spcPts val="4525"/>
                </a:lnSpc>
                <a:spcBef>
                  <a:spcPct val="0"/>
                </a:spcBef>
              </a:pPr>
              <a:r>
                <a:rPr lang="en-US" sz="3771">
                  <a:solidFill>
                    <a:srgbClr val="000000"/>
                  </a:solidFill>
                  <a:latin typeface="Cormorant Garamond Medium"/>
                </a:rPr>
                <a:t>Enhancing Search Engine</a:t>
              </a:r>
            </a:p>
          </p:txBody>
        </p:sp>
        <p:sp>
          <p:nvSpPr>
            <p:cNvPr id="29" name="TextBox 29"/>
            <p:cNvSpPr txBox="1"/>
            <p:nvPr/>
          </p:nvSpPr>
          <p:spPr>
            <a:xfrm>
              <a:off x="0" y="858397"/>
              <a:ext cx="9008641" cy="1196653"/>
            </a:xfrm>
            <a:prstGeom prst="rect">
              <a:avLst/>
            </a:prstGeom>
          </p:spPr>
          <p:txBody>
            <a:bodyPr lIns="0" tIns="0" rIns="0" bIns="0" rtlCol="0" anchor="t">
              <a:spAutoFit/>
            </a:bodyPr>
            <a:lstStyle/>
            <a:p>
              <a:pPr marL="0" lvl="0" indent="0">
                <a:lnSpc>
                  <a:spcPts val="3606"/>
                </a:lnSpc>
              </a:pPr>
              <a:r>
                <a:rPr lang="en-US" sz="2400" b="0" i="0" u="none" strike="noStrike" dirty="0">
                  <a:solidFill>
                    <a:srgbClr val="000000"/>
                  </a:solidFill>
                  <a:effectLst/>
                </a:rPr>
                <a:t>Use Topic Modeling to aggregate similar hashtags to give more comprehensive results. </a:t>
              </a:r>
              <a:endParaRPr lang="en-US" sz="2121" dirty="0">
                <a:solidFill>
                  <a:srgbClr val="000000">
                    <a:alpha val="80000"/>
                  </a:srgbClr>
                </a:solidFill>
                <a:latin typeface="HK Grotesk Light"/>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0" y="8889740"/>
            <a:ext cx="18288000" cy="1411968"/>
            <a:chOff x="0" y="0"/>
            <a:chExt cx="6186311" cy="477629"/>
          </a:xfrm>
        </p:grpSpPr>
        <p:sp>
          <p:nvSpPr>
            <p:cNvPr id="3" name="Freeform 3"/>
            <p:cNvSpPr/>
            <p:nvPr/>
          </p:nvSpPr>
          <p:spPr>
            <a:xfrm>
              <a:off x="0" y="0"/>
              <a:ext cx="6186311" cy="477629"/>
            </a:xfrm>
            <a:custGeom>
              <a:avLst/>
              <a:gdLst/>
              <a:ahLst/>
              <a:cxnLst/>
              <a:rect l="l" t="t" r="r" b="b"/>
              <a:pathLst>
                <a:path w="6186311" h="477629">
                  <a:moveTo>
                    <a:pt x="0" y="0"/>
                  </a:moveTo>
                  <a:lnTo>
                    <a:pt x="6186311" y="0"/>
                  </a:lnTo>
                  <a:lnTo>
                    <a:pt x="6186311" y="477629"/>
                  </a:lnTo>
                  <a:lnTo>
                    <a:pt x="0" y="477629"/>
                  </a:lnTo>
                  <a:close/>
                </a:path>
              </a:pathLst>
            </a:custGeom>
            <a:solidFill>
              <a:srgbClr val="024B22"/>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177724" y="1516709"/>
            <a:ext cx="6463946" cy="6059950"/>
          </a:xfrm>
          <a:prstGeom prst="rect">
            <a:avLst/>
          </a:prstGeom>
        </p:spPr>
      </p:pic>
      <p:sp>
        <p:nvSpPr>
          <p:cNvPr id="5" name="TextBox 5"/>
          <p:cNvSpPr txBox="1"/>
          <p:nvPr/>
        </p:nvSpPr>
        <p:spPr>
          <a:xfrm>
            <a:off x="772674" y="236335"/>
            <a:ext cx="4256526" cy="1502206"/>
          </a:xfrm>
          <a:prstGeom prst="rect">
            <a:avLst/>
          </a:prstGeom>
        </p:spPr>
        <p:txBody>
          <a:bodyPr wrap="square" lIns="0" tIns="0" rIns="0" bIns="0" rtlCol="0" anchor="t">
            <a:spAutoFit/>
          </a:bodyPr>
          <a:lstStyle/>
          <a:p>
            <a:pPr algn="ctr">
              <a:lnSpc>
                <a:spcPts val="12255"/>
              </a:lnSpc>
              <a:spcBef>
                <a:spcPct val="0"/>
              </a:spcBef>
            </a:pPr>
            <a:r>
              <a:rPr lang="en-US" sz="8753" dirty="0">
                <a:solidFill>
                  <a:srgbClr val="000000"/>
                </a:solidFill>
                <a:latin typeface="Cormorant Garamond Bold"/>
              </a:rPr>
              <a:t>Agenda</a:t>
            </a:r>
          </a:p>
        </p:txBody>
      </p:sp>
      <p:sp>
        <p:nvSpPr>
          <p:cNvPr id="6" name="TextBox 6"/>
          <p:cNvSpPr txBox="1"/>
          <p:nvPr/>
        </p:nvSpPr>
        <p:spPr>
          <a:xfrm>
            <a:off x="218545" y="2262712"/>
            <a:ext cx="10470159" cy="5725606"/>
          </a:xfrm>
          <a:prstGeom prst="rect">
            <a:avLst/>
          </a:prstGeom>
        </p:spPr>
        <p:txBody>
          <a:bodyPr lIns="0" tIns="0" rIns="0" bIns="0" rtlCol="0" anchor="t">
            <a:spAutoFit/>
          </a:bodyPr>
          <a:lstStyle/>
          <a:p>
            <a:pPr marL="1263696" lvl="1" indent="-685800">
              <a:lnSpc>
                <a:spcPts val="7494"/>
              </a:lnSpc>
              <a:buFont typeface="Arial" panose="020B0604020202020204" pitchFamily="34" charset="0"/>
              <a:buChar char="•"/>
            </a:pPr>
            <a:r>
              <a:rPr lang="en-US" sz="5353" dirty="0">
                <a:solidFill>
                  <a:srgbClr val="000000"/>
                </a:solidFill>
                <a:latin typeface="Cormorant Garamond Medium"/>
              </a:rPr>
              <a:t>Data Collection and Description</a:t>
            </a:r>
          </a:p>
          <a:p>
            <a:pPr marL="1155792" lvl="1" indent="-577896">
              <a:lnSpc>
                <a:spcPts val="7494"/>
              </a:lnSpc>
              <a:buFont typeface="Arial"/>
              <a:buChar char="•"/>
            </a:pPr>
            <a:r>
              <a:rPr lang="en-US" sz="5353" dirty="0">
                <a:solidFill>
                  <a:srgbClr val="000000"/>
                </a:solidFill>
                <a:latin typeface="Cormorant Garamond Medium"/>
              </a:rPr>
              <a:t>Bot Detection Model</a:t>
            </a:r>
          </a:p>
          <a:p>
            <a:pPr marL="1155792" lvl="1" indent="-577896">
              <a:lnSpc>
                <a:spcPts val="7494"/>
              </a:lnSpc>
              <a:buFont typeface="Arial"/>
              <a:buChar char="•"/>
            </a:pPr>
            <a:r>
              <a:rPr lang="en-US" sz="5353" dirty="0">
                <a:solidFill>
                  <a:srgbClr val="000000"/>
                </a:solidFill>
                <a:latin typeface="Cormorant Garamond Medium"/>
              </a:rPr>
              <a:t>Networks</a:t>
            </a:r>
          </a:p>
          <a:p>
            <a:pPr marL="1155792" lvl="1" indent="-577896">
              <a:lnSpc>
                <a:spcPts val="7494"/>
              </a:lnSpc>
              <a:buFont typeface="Arial"/>
              <a:buChar char="•"/>
            </a:pPr>
            <a:r>
              <a:rPr lang="en-US" sz="5353" dirty="0">
                <a:solidFill>
                  <a:srgbClr val="000000"/>
                </a:solidFill>
                <a:latin typeface="Cormorant Garamond Medium"/>
              </a:rPr>
              <a:t>Topic Modelling</a:t>
            </a:r>
          </a:p>
          <a:p>
            <a:pPr marL="1155792" lvl="1" indent="-577896">
              <a:lnSpc>
                <a:spcPts val="7494"/>
              </a:lnSpc>
              <a:buFont typeface="Arial"/>
              <a:buChar char="•"/>
            </a:pPr>
            <a:r>
              <a:rPr lang="en-US" sz="5353" dirty="0">
                <a:solidFill>
                  <a:srgbClr val="000000"/>
                </a:solidFill>
                <a:latin typeface="Cormorant Garamond Medium"/>
              </a:rPr>
              <a:t>Insights</a:t>
            </a:r>
          </a:p>
          <a:p>
            <a:pPr marL="1155792" lvl="1" indent="-577896">
              <a:lnSpc>
                <a:spcPts val="7494"/>
              </a:lnSpc>
              <a:buFont typeface="Arial"/>
              <a:buChar char="•"/>
            </a:pPr>
            <a:r>
              <a:rPr lang="en-US" sz="5353" dirty="0">
                <a:solidFill>
                  <a:srgbClr val="000000"/>
                </a:solidFill>
                <a:latin typeface="Cormorant Garamond Medium"/>
              </a:rPr>
              <a:t>Conclusion and Recommendations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0" y="8889740"/>
            <a:ext cx="18288000" cy="1411968"/>
            <a:chOff x="0" y="0"/>
            <a:chExt cx="6186311" cy="477629"/>
          </a:xfrm>
        </p:grpSpPr>
        <p:sp>
          <p:nvSpPr>
            <p:cNvPr id="3" name="Freeform 3"/>
            <p:cNvSpPr/>
            <p:nvPr/>
          </p:nvSpPr>
          <p:spPr>
            <a:xfrm>
              <a:off x="0" y="0"/>
              <a:ext cx="6186311" cy="477629"/>
            </a:xfrm>
            <a:custGeom>
              <a:avLst/>
              <a:gdLst/>
              <a:ahLst/>
              <a:cxnLst/>
              <a:rect l="l" t="t" r="r" b="b"/>
              <a:pathLst>
                <a:path w="6186311" h="477629">
                  <a:moveTo>
                    <a:pt x="0" y="0"/>
                  </a:moveTo>
                  <a:lnTo>
                    <a:pt x="6186311" y="0"/>
                  </a:lnTo>
                  <a:lnTo>
                    <a:pt x="6186311" y="477629"/>
                  </a:lnTo>
                  <a:lnTo>
                    <a:pt x="0" y="477629"/>
                  </a:lnTo>
                  <a:close/>
                </a:path>
              </a:pathLst>
            </a:custGeom>
            <a:solidFill>
              <a:srgbClr val="024B22"/>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216975" y="2548255"/>
            <a:ext cx="5676559" cy="5676559"/>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279405" y="1069752"/>
            <a:ext cx="2344596" cy="2404714"/>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796713" y="2851020"/>
            <a:ext cx="538068" cy="550453"/>
          </a:xfrm>
          <a:prstGeom prst="rect">
            <a:avLst/>
          </a:prstGeom>
        </p:spPr>
      </p:pic>
      <p:sp>
        <p:nvSpPr>
          <p:cNvPr id="7" name="TextBox 7"/>
          <p:cNvSpPr txBox="1"/>
          <p:nvPr/>
        </p:nvSpPr>
        <p:spPr>
          <a:xfrm>
            <a:off x="2334780" y="3567969"/>
            <a:ext cx="1944870" cy="461615"/>
          </a:xfrm>
          <a:prstGeom prst="rect">
            <a:avLst/>
          </a:prstGeom>
        </p:spPr>
        <p:txBody>
          <a:bodyPr lIns="0" tIns="0" rIns="0" bIns="0" rtlCol="0" anchor="t">
            <a:spAutoFit/>
          </a:bodyPr>
          <a:lstStyle/>
          <a:p>
            <a:pPr algn="ctr">
              <a:lnSpc>
                <a:spcPts val="3728"/>
              </a:lnSpc>
            </a:pPr>
            <a:r>
              <a:rPr lang="en-US" sz="2663">
                <a:solidFill>
                  <a:srgbClr val="000000"/>
                </a:solidFill>
                <a:latin typeface="Canva Sans"/>
              </a:rPr>
              <a:t>  "#Ukraine"</a:t>
            </a:r>
          </a:p>
        </p:txBody>
      </p:sp>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809776" y="3625119"/>
            <a:ext cx="538068" cy="550453"/>
          </a:xfrm>
          <a:prstGeom prst="rect">
            <a:avLst/>
          </a:prstGeom>
        </p:spPr>
      </p:pic>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809776" y="4384310"/>
            <a:ext cx="538068" cy="550453"/>
          </a:xfrm>
          <a:prstGeom prst="rect">
            <a:avLst/>
          </a:prstGeom>
        </p:spPr>
      </p:pic>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809776" y="5143500"/>
            <a:ext cx="538068" cy="550453"/>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809776" y="5913028"/>
            <a:ext cx="538068" cy="550453"/>
          </a:xfrm>
          <a:prstGeom prst="rect">
            <a:avLst/>
          </a:prstGeom>
        </p:spPr>
      </p:pic>
      <p:pic>
        <p:nvPicPr>
          <p:cNvPr id="12" name="Picture 1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796713" y="6682556"/>
            <a:ext cx="538068" cy="550453"/>
          </a:xfrm>
          <a:prstGeom prst="rect">
            <a:avLst/>
          </a:prstGeom>
        </p:spPr>
      </p:pic>
      <p:pic>
        <p:nvPicPr>
          <p:cNvPr id="13" name="Picture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809776" y="7452083"/>
            <a:ext cx="538068" cy="550453"/>
          </a:xfrm>
          <a:prstGeom prst="rect">
            <a:avLst/>
          </a:prstGeom>
        </p:spPr>
      </p:pic>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796713" y="8212086"/>
            <a:ext cx="538068" cy="550453"/>
          </a:xfrm>
          <a:prstGeom prst="rect">
            <a:avLst/>
          </a:prstGeom>
        </p:spPr>
      </p:pic>
      <p:sp>
        <p:nvSpPr>
          <p:cNvPr id="15" name="TextBox 15"/>
          <p:cNvSpPr txBox="1"/>
          <p:nvPr/>
        </p:nvSpPr>
        <p:spPr>
          <a:xfrm>
            <a:off x="901335" y="227376"/>
            <a:ext cx="9316242" cy="1137285"/>
          </a:xfrm>
          <a:prstGeom prst="rect">
            <a:avLst/>
          </a:prstGeom>
        </p:spPr>
        <p:txBody>
          <a:bodyPr lIns="0" tIns="0" rIns="0" bIns="0" rtlCol="0" anchor="t">
            <a:spAutoFit/>
          </a:bodyPr>
          <a:lstStyle/>
          <a:p>
            <a:pPr>
              <a:lnSpc>
                <a:spcPts val="9239"/>
              </a:lnSpc>
              <a:spcBef>
                <a:spcPct val="0"/>
              </a:spcBef>
            </a:pPr>
            <a:r>
              <a:rPr lang="en-US" sz="6599">
                <a:solidFill>
                  <a:srgbClr val="000000"/>
                </a:solidFill>
                <a:latin typeface="Cormorant Garamond Bold"/>
              </a:rPr>
              <a:t>Data Collection</a:t>
            </a:r>
          </a:p>
        </p:txBody>
      </p:sp>
      <p:sp>
        <p:nvSpPr>
          <p:cNvPr id="16" name="TextBox 16"/>
          <p:cNvSpPr txBox="1"/>
          <p:nvPr/>
        </p:nvSpPr>
        <p:spPr>
          <a:xfrm>
            <a:off x="901335" y="1788689"/>
            <a:ext cx="9361647" cy="571628"/>
          </a:xfrm>
          <a:prstGeom prst="rect">
            <a:avLst/>
          </a:prstGeom>
        </p:spPr>
        <p:txBody>
          <a:bodyPr lIns="0" tIns="0" rIns="0" bIns="0" rtlCol="0" anchor="t">
            <a:spAutoFit/>
          </a:bodyPr>
          <a:lstStyle/>
          <a:p>
            <a:pPr algn="ctr">
              <a:lnSpc>
                <a:spcPts val="4717"/>
              </a:lnSpc>
            </a:pPr>
            <a:r>
              <a:rPr lang="en-US" sz="3200" dirty="0">
                <a:solidFill>
                  <a:srgbClr val="000000"/>
                </a:solidFill>
                <a:latin typeface="HK Grotesk Medium"/>
              </a:rPr>
              <a:t>Scraped 13k tweets with the following 9 hashtags:</a:t>
            </a:r>
          </a:p>
        </p:txBody>
      </p:sp>
      <p:sp>
        <p:nvSpPr>
          <p:cNvPr id="17" name="TextBox 17"/>
          <p:cNvSpPr txBox="1"/>
          <p:nvPr/>
        </p:nvSpPr>
        <p:spPr>
          <a:xfrm>
            <a:off x="2347844" y="2793870"/>
            <a:ext cx="1931806" cy="461615"/>
          </a:xfrm>
          <a:prstGeom prst="rect">
            <a:avLst/>
          </a:prstGeom>
        </p:spPr>
        <p:txBody>
          <a:bodyPr lIns="0" tIns="0" rIns="0" bIns="0" rtlCol="0" anchor="t">
            <a:spAutoFit/>
          </a:bodyPr>
          <a:lstStyle/>
          <a:p>
            <a:pPr algn="ctr">
              <a:lnSpc>
                <a:spcPts val="3728"/>
              </a:lnSpc>
            </a:pPr>
            <a:r>
              <a:rPr lang="en-US" sz="2663">
                <a:solidFill>
                  <a:srgbClr val="000000"/>
                </a:solidFill>
                <a:latin typeface="Canva Sans"/>
              </a:rPr>
              <a:t>"#Russia"</a:t>
            </a:r>
          </a:p>
        </p:txBody>
      </p:sp>
      <p:sp>
        <p:nvSpPr>
          <p:cNvPr id="18" name="TextBox 18"/>
          <p:cNvSpPr txBox="1"/>
          <p:nvPr/>
        </p:nvSpPr>
        <p:spPr>
          <a:xfrm>
            <a:off x="2347844" y="4343909"/>
            <a:ext cx="4119701" cy="461615"/>
          </a:xfrm>
          <a:prstGeom prst="rect">
            <a:avLst/>
          </a:prstGeom>
        </p:spPr>
        <p:txBody>
          <a:bodyPr lIns="0" tIns="0" rIns="0" bIns="0" rtlCol="0" anchor="t">
            <a:spAutoFit/>
          </a:bodyPr>
          <a:lstStyle/>
          <a:p>
            <a:pPr algn="ctr">
              <a:lnSpc>
                <a:spcPts val="3728"/>
              </a:lnSpc>
            </a:pPr>
            <a:r>
              <a:rPr lang="en-US" sz="2663">
                <a:solidFill>
                  <a:srgbClr val="000000"/>
                </a:solidFill>
                <a:latin typeface="Canva Sans"/>
              </a:rPr>
              <a:t>  "#RussianUkrainianWar"</a:t>
            </a:r>
          </a:p>
        </p:txBody>
      </p:sp>
      <p:sp>
        <p:nvSpPr>
          <p:cNvPr id="19" name="TextBox 19"/>
          <p:cNvSpPr txBox="1"/>
          <p:nvPr/>
        </p:nvSpPr>
        <p:spPr>
          <a:xfrm>
            <a:off x="2347844" y="5119849"/>
            <a:ext cx="2566250" cy="461615"/>
          </a:xfrm>
          <a:prstGeom prst="rect">
            <a:avLst/>
          </a:prstGeom>
        </p:spPr>
        <p:txBody>
          <a:bodyPr lIns="0" tIns="0" rIns="0" bIns="0" rtlCol="0" anchor="t">
            <a:spAutoFit/>
          </a:bodyPr>
          <a:lstStyle/>
          <a:p>
            <a:pPr algn="ctr">
              <a:lnSpc>
                <a:spcPts val="3728"/>
              </a:lnSpc>
            </a:pPr>
            <a:r>
              <a:rPr lang="en-US" sz="2663">
                <a:solidFill>
                  <a:srgbClr val="000000"/>
                </a:solidFill>
                <a:latin typeface="Canva Sans"/>
              </a:rPr>
              <a:t>"#UkraineWar"</a:t>
            </a:r>
            <a:endParaRPr lang="en-US" sz="2663" dirty="0">
              <a:solidFill>
                <a:srgbClr val="000000"/>
              </a:solidFill>
              <a:latin typeface="Canva Sans"/>
            </a:endParaRPr>
          </a:p>
        </p:txBody>
      </p:sp>
      <p:sp>
        <p:nvSpPr>
          <p:cNvPr id="20" name="TextBox 20"/>
          <p:cNvSpPr txBox="1"/>
          <p:nvPr/>
        </p:nvSpPr>
        <p:spPr>
          <a:xfrm>
            <a:off x="2347844" y="5855878"/>
            <a:ext cx="3867265" cy="461615"/>
          </a:xfrm>
          <a:prstGeom prst="rect">
            <a:avLst/>
          </a:prstGeom>
        </p:spPr>
        <p:txBody>
          <a:bodyPr lIns="0" tIns="0" rIns="0" bIns="0" rtlCol="0" anchor="t">
            <a:spAutoFit/>
          </a:bodyPr>
          <a:lstStyle/>
          <a:p>
            <a:pPr algn="ctr">
              <a:lnSpc>
                <a:spcPts val="3728"/>
              </a:lnSpc>
            </a:pPr>
            <a:r>
              <a:rPr lang="en-US" sz="2663" dirty="0">
                <a:solidFill>
                  <a:srgbClr val="000000"/>
                </a:solidFill>
                <a:latin typeface="Canva Sans"/>
              </a:rPr>
              <a:t>  "#</a:t>
            </a:r>
            <a:r>
              <a:rPr lang="en-US" sz="2663" dirty="0" err="1">
                <a:solidFill>
                  <a:srgbClr val="000000"/>
                </a:solidFill>
                <a:latin typeface="Canva Sans"/>
              </a:rPr>
              <a:t>UkraineRussianWar</a:t>
            </a:r>
            <a:r>
              <a:rPr lang="en-US" sz="2663" dirty="0">
                <a:solidFill>
                  <a:srgbClr val="000000"/>
                </a:solidFill>
                <a:latin typeface="Canva Sans"/>
              </a:rPr>
              <a:t>"</a:t>
            </a:r>
          </a:p>
        </p:txBody>
      </p:sp>
      <p:sp>
        <p:nvSpPr>
          <p:cNvPr id="21" name="TextBox 21"/>
          <p:cNvSpPr txBox="1"/>
          <p:nvPr/>
        </p:nvSpPr>
        <p:spPr>
          <a:xfrm>
            <a:off x="2347844" y="6631818"/>
            <a:ext cx="3867265" cy="461615"/>
          </a:xfrm>
          <a:prstGeom prst="rect">
            <a:avLst/>
          </a:prstGeom>
        </p:spPr>
        <p:txBody>
          <a:bodyPr lIns="0" tIns="0" rIns="0" bIns="0" rtlCol="0" anchor="t">
            <a:spAutoFit/>
          </a:bodyPr>
          <a:lstStyle/>
          <a:p>
            <a:pPr algn="ctr">
              <a:lnSpc>
                <a:spcPts val="3728"/>
              </a:lnSpc>
            </a:pPr>
            <a:r>
              <a:rPr lang="en-US" sz="2663">
                <a:solidFill>
                  <a:srgbClr val="000000"/>
                </a:solidFill>
                <a:latin typeface="Canva Sans"/>
              </a:rPr>
              <a:t>  "#RussiaIsANaziState"</a:t>
            </a:r>
          </a:p>
        </p:txBody>
      </p:sp>
      <p:sp>
        <p:nvSpPr>
          <p:cNvPr id="22" name="TextBox 22"/>
          <p:cNvSpPr txBox="1"/>
          <p:nvPr/>
        </p:nvSpPr>
        <p:spPr>
          <a:xfrm>
            <a:off x="2334780" y="7413983"/>
            <a:ext cx="2792199" cy="461615"/>
          </a:xfrm>
          <a:prstGeom prst="rect">
            <a:avLst/>
          </a:prstGeom>
        </p:spPr>
        <p:txBody>
          <a:bodyPr lIns="0" tIns="0" rIns="0" bIns="0" rtlCol="0" anchor="t">
            <a:spAutoFit/>
          </a:bodyPr>
          <a:lstStyle/>
          <a:p>
            <a:pPr algn="ctr">
              <a:lnSpc>
                <a:spcPts val="3728"/>
              </a:lnSpc>
            </a:pPr>
            <a:r>
              <a:rPr lang="en-US" sz="2663">
                <a:solidFill>
                  <a:srgbClr val="000000"/>
                </a:solidFill>
                <a:latin typeface="Canva Sans"/>
              </a:rPr>
              <a:t>  "#SlavaUkraïni"</a:t>
            </a:r>
          </a:p>
        </p:txBody>
      </p:sp>
      <p:sp>
        <p:nvSpPr>
          <p:cNvPr id="23" name="TextBox 23"/>
          <p:cNvSpPr txBox="1"/>
          <p:nvPr/>
        </p:nvSpPr>
        <p:spPr>
          <a:xfrm>
            <a:off x="2334780" y="8167664"/>
            <a:ext cx="7173081" cy="461615"/>
          </a:xfrm>
          <a:prstGeom prst="rect">
            <a:avLst/>
          </a:prstGeom>
        </p:spPr>
        <p:txBody>
          <a:bodyPr lIns="0" tIns="0" rIns="0" bIns="0" rtlCol="0" anchor="t">
            <a:spAutoFit/>
          </a:bodyPr>
          <a:lstStyle/>
          <a:p>
            <a:pPr algn="ctr">
              <a:lnSpc>
                <a:spcPts val="3728"/>
              </a:lnSpc>
            </a:pPr>
            <a:r>
              <a:rPr lang="en-US" sz="2663">
                <a:solidFill>
                  <a:srgbClr val="000000"/>
                </a:solidFill>
                <a:latin typeface="Canva Sans"/>
              </a:rPr>
              <a:t>  "#UkraineRussiaWar","#RussiaUkraineWar"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401159" y="1028700"/>
            <a:ext cx="3751482" cy="5373077"/>
            <a:chOff x="0" y="0"/>
            <a:chExt cx="4433570" cy="6350000"/>
          </a:xfrm>
        </p:grpSpPr>
        <p:sp>
          <p:nvSpPr>
            <p:cNvPr id="3" name="Freeform 3"/>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solidFill>
              <a:srgbClr val="737373">
                <a:alpha val="9804"/>
              </a:srgbClr>
            </a:solidFill>
            <a:ln w="12700">
              <a:solidFill>
                <a:srgbClr val="000000"/>
              </a:solidFill>
            </a:ln>
          </p:spPr>
        </p:sp>
      </p:grpSp>
      <p:grpSp>
        <p:nvGrpSpPr>
          <p:cNvPr id="4" name="Group 4"/>
          <p:cNvGrpSpPr/>
          <p:nvPr/>
        </p:nvGrpSpPr>
        <p:grpSpPr>
          <a:xfrm>
            <a:off x="0" y="8875032"/>
            <a:ext cx="18288000" cy="1411968"/>
            <a:chOff x="0" y="0"/>
            <a:chExt cx="6186311" cy="477629"/>
          </a:xfrm>
        </p:grpSpPr>
        <p:sp>
          <p:nvSpPr>
            <p:cNvPr id="5" name="Freeform 5"/>
            <p:cNvSpPr/>
            <p:nvPr/>
          </p:nvSpPr>
          <p:spPr>
            <a:xfrm>
              <a:off x="0" y="0"/>
              <a:ext cx="6186311" cy="477629"/>
            </a:xfrm>
            <a:custGeom>
              <a:avLst/>
              <a:gdLst/>
              <a:ahLst/>
              <a:cxnLst/>
              <a:rect l="l" t="t" r="r" b="b"/>
              <a:pathLst>
                <a:path w="6186311" h="477629">
                  <a:moveTo>
                    <a:pt x="0" y="0"/>
                  </a:moveTo>
                  <a:lnTo>
                    <a:pt x="6186311" y="0"/>
                  </a:lnTo>
                  <a:lnTo>
                    <a:pt x="6186311" y="477629"/>
                  </a:lnTo>
                  <a:lnTo>
                    <a:pt x="0" y="477629"/>
                  </a:lnTo>
                  <a:close/>
                </a:path>
              </a:pathLst>
            </a:custGeom>
            <a:solidFill>
              <a:srgbClr val="024B22"/>
            </a:solidFill>
          </p:spPr>
        </p:sp>
      </p:grpSp>
      <p:grpSp>
        <p:nvGrpSpPr>
          <p:cNvPr id="6" name="Group 6"/>
          <p:cNvGrpSpPr/>
          <p:nvPr/>
        </p:nvGrpSpPr>
        <p:grpSpPr>
          <a:xfrm>
            <a:off x="1265212" y="1560637"/>
            <a:ext cx="2023376" cy="2019728"/>
            <a:chOff x="0" y="0"/>
            <a:chExt cx="2697835" cy="2692970"/>
          </a:xfrm>
        </p:grpSpPr>
        <p:grpSp>
          <p:nvGrpSpPr>
            <p:cNvPr id="7" name="Group 7"/>
            <p:cNvGrpSpPr>
              <a:grpSpLocks noChangeAspect="1"/>
            </p:cNvGrpSpPr>
            <p:nvPr/>
          </p:nvGrpSpPr>
          <p:grpSpPr>
            <a:xfrm>
              <a:off x="0" y="0"/>
              <a:ext cx="2697835" cy="2692970"/>
              <a:chOff x="0" y="0"/>
              <a:chExt cx="6338570" cy="6327140"/>
            </a:xfrm>
          </p:grpSpPr>
          <p:sp>
            <p:nvSpPr>
              <p:cNvPr id="8" name="Freeform 8"/>
              <p:cNvSpPr/>
              <p:nvPr/>
            </p:nvSpPr>
            <p:spPr>
              <a:xfrm>
                <a:off x="0" y="0"/>
                <a:ext cx="6339840" cy="6325870"/>
              </a:xfrm>
              <a:custGeom>
                <a:avLst/>
                <a:gdLst/>
                <a:ahLst/>
                <a:cxnLst/>
                <a:rect l="l" t="t" r="r" b="b"/>
                <a:pathLst>
                  <a:path w="6339840" h="6325870">
                    <a:moveTo>
                      <a:pt x="3169920" y="734060"/>
                    </a:moveTo>
                    <a:lnTo>
                      <a:pt x="3567430" y="0"/>
                    </a:lnTo>
                    <a:lnTo>
                      <a:pt x="3770630" y="810260"/>
                    </a:lnTo>
                    <a:lnTo>
                      <a:pt x="4338320" y="198120"/>
                    </a:lnTo>
                    <a:lnTo>
                      <a:pt x="4333240" y="1033780"/>
                    </a:lnTo>
                    <a:lnTo>
                      <a:pt x="5035550" y="581660"/>
                    </a:lnTo>
                    <a:lnTo>
                      <a:pt x="4823460" y="1389380"/>
                    </a:lnTo>
                    <a:lnTo>
                      <a:pt x="5615940" y="1126490"/>
                    </a:lnTo>
                    <a:lnTo>
                      <a:pt x="5209540" y="1855470"/>
                    </a:lnTo>
                    <a:lnTo>
                      <a:pt x="6042660" y="1798320"/>
                    </a:lnTo>
                    <a:lnTo>
                      <a:pt x="5467350" y="2404110"/>
                    </a:lnTo>
                    <a:lnTo>
                      <a:pt x="6289040" y="2555240"/>
                    </a:lnTo>
                    <a:lnTo>
                      <a:pt x="5581650" y="2998470"/>
                    </a:lnTo>
                    <a:lnTo>
                      <a:pt x="6339840" y="3348990"/>
                    </a:lnTo>
                    <a:lnTo>
                      <a:pt x="5543550" y="3602990"/>
                    </a:lnTo>
                    <a:lnTo>
                      <a:pt x="6189980" y="4131310"/>
                    </a:lnTo>
                    <a:lnTo>
                      <a:pt x="5355590" y="4178300"/>
                    </a:lnTo>
                    <a:lnTo>
                      <a:pt x="5850890" y="4851400"/>
                    </a:lnTo>
                    <a:lnTo>
                      <a:pt x="5031740" y="4690110"/>
                    </a:lnTo>
                    <a:lnTo>
                      <a:pt x="5344160" y="5464810"/>
                    </a:lnTo>
                    <a:lnTo>
                      <a:pt x="4589780" y="5105400"/>
                    </a:lnTo>
                    <a:lnTo>
                      <a:pt x="4699000" y="5933440"/>
                    </a:lnTo>
                    <a:lnTo>
                      <a:pt x="4058920" y="5397500"/>
                    </a:lnTo>
                    <a:lnTo>
                      <a:pt x="3958590" y="6226810"/>
                    </a:lnTo>
                    <a:lnTo>
                      <a:pt x="3472180" y="5547360"/>
                    </a:lnTo>
                    <a:lnTo>
                      <a:pt x="3168650" y="6325870"/>
                    </a:lnTo>
                    <a:lnTo>
                      <a:pt x="2866390" y="5547360"/>
                    </a:lnTo>
                    <a:lnTo>
                      <a:pt x="2379980" y="6226810"/>
                    </a:lnTo>
                    <a:lnTo>
                      <a:pt x="2279650" y="5397500"/>
                    </a:lnTo>
                    <a:lnTo>
                      <a:pt x="1639570" y="5933440"/>
                    </a:lnTo>
                    <a:lnTo>
                      <a:pt x="1748791" y="5105400"/>
                    </a:lnTo>
                    <a:lnTo>
                      <a:pt x="994411" y="5466080"/>
                    </a:lnTo>
                    <a:lnTo>
                      <a:pt x="1306831" y="4691380"/>
                    </a:lnTo>
                    <a:lnTo>
                      <a:pt x="487681" y="4852670"/>
                    </a:lnTo>
                    <a:lnTo>
                      <a:pt x="982981" y="4179570"/>
                    </a:lnTo>
                    <a:lnTo>
                      <a:pt x="148591" y="4132580"/>
                    </a:lnTo>
                    <a:lnTo>
                      <a:pt x="795021" y="3604260"/>
                    </a:lnTo>
                    <a:lnTo>
                      <a:pt x="0" y="3350260"/>
                    </a:lnTo>
                    <a:lnTo>
                      <a:pt x="758190" y="2999740"/>
                    </a:lnTo>
                    <a:lnTo>
                      <a:pt x="49530" y="2555240"/>
                    </a:lnTo>
                    <a:lnTo>
                      <a:pt x="871220" y="2404110"/>
                    </a:lnTo>
                    <a:lnTo>
                      <a:pt x="295910" y="1798320"/>
                    </a:lnTo>
                    <a:lnTo>
                      <a:pt x="1129030" y="1855470"/>
                    </a:lnTo>
                    <a:lnTo>
                      <a:pt x="722630" y="1126490"/>
                    </a:lnTo>
                    <a:lnTo>
                      <a:pt x="1515110" y="1389380"/>
                    </a:lnTo>
                    <a:lnTo>
                      <a:pt x="1303020" y="581660"/>
                    </a:lnTo>
                    <a:lnTo>
                      <a:pt x="2005330" y="1033780"/>
                    </a:lnTo>
                    <a:lnTo>
                      <a:pt x="2000250" y="198120"/>
                    </a:lnTo>
                    <a:lnTo>
                      <a:pt x="2567940" y="810260"/>
                    </a:lnTo>
                    <a:lnTo>
                      <a:pt x="2771140" y="0"/>
                    </a:lnTo>
                    <a:lnTo>
                      <a:pt x="3169920" y="734060"/>
                    </a:lnTo>
                    <a:close/>
                  </a:path>
                </a:pathLst>
              </a:custGeom>
              <a:solidFill>
                <a:srgbClr val="548C55"/>
              </a:solidFill>
              <a:ln w="12700">
                <a:solidFill>
                  <a:srgbClr val="000000"/>
                </a:solidFill>
              </a:ln>
            </p:spPr>
          </p:sp>
        </p:gr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43318" y="511745"/>
              <a:ext cx="1411200" cy="1336791"/>
            </a:xfrm>
            <a:prstGeom prst="rect">
              <a:avLst/>
            </a:prstGeom>
          </p:spPr>
        </p:pic>
      </p:grpSp>
      <p:grpSp>
        <p:nvGrpSpPr>
          <p:cNvPr id="10" name="Group 10"/>
          <p:cNvGrpSpPr>
            <a:grpSpLocks noChangeAspect="1"/>
          </p:cNvGrpSpPr>
          <p:nvPr/>
        </p:nvGrpSpPr>
        <p:grpSpPr>
          <a:xfrm>
            <a:off x="4927925" y="968149"/>
            <a:ext cx="3751482" cy="5373077"/>
            <a:chOff x="0" y="0"/>
            <a:chExt cx="4433570" cy="6350000"/>
          </a:xfrm>
        </p:grpSpPr>
        <p:sp>
          <p:nvSpPr>
            <p:cNvPr id="11" name="Freeform 11"/>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solidFill>
              <a:srgbClr val="737373">
                <a:alpha val="9804"/>
              </a:srgbClr>
            </a:solidFill>
            <a:ln w="12700">
              <a:solidFill>
                <a:srgbClr val="000000"/>
              </a:solidFill>
            </a:ln>
          </p:spPr>
        </p:sp>
      </p:grpSp>
      <p:grpSp>
        <p:nvGrpSpPr>
          <p:cNvPr id="12" name="Group 12"/>
          <p:cNvGrpSpPr/>
          <p:nvPr/>
        </p:nvGrpSpPr>
        <p:grpSpPr>
          <a:xfrm>
            <a:off x="5034256" y="4145407"/>
            <a:ext cx="3538820" cy="932399"/>
            <a:chOff x="0" y="0"/>
            <a:chExt cx="4718426" cy="1243199"/>
          </a:xfrm>
        </p:grpSpPr>
        <p:sp>
          <p:nvSpPr>
            <p:cNvPr id="13" name="TextBox 13"/>
            <p:cNvSpPr txBox="1"/>
            <p:nvPr/>
          </p:nvSpPr>
          <p:spPr>
            <a:xfrm>
              <a:off x="0" y="-57150"/>
              <a:ext cx="4718426" cy="553660"/>
            </a:xfrm>
            <a:prstGeom prst="rect">
              <a:avLst/>
            </a:prstGeom>
          </p:spPr>
          <p:txBody>
            <a:bodyPr lIns="0" tIns="0" rIns="0" bIns="0" rtlCol="0" anchor="t">
              <a:spAutoFit/>
            </a:bodyPr>
            <a:lstStyle/>
            <a:p>
              <a:pPr algn="ctr">
                <a:lnSpc>
                  <a:spcPts val="3716"/>
                </a:lnSpc>
                <a:spcBef>
                  <a:spcPct val="0"/>
                </a:spcBef>
              </a:pPr>
              <a:r>
                <a:rPr lang="en-US" sz="2654">
                  <a:solidFill>
                    <a:srgbClr val="000000"/>
                  </a:solidFill>
                  <a:latin typeface="Cormorant Garamond Medium Bold"/>
                </a:rPr>
                <a:t>Retweets</a:t>
              </a:r>
            </a:p>
          </p:txBody>
        </p:sp>
        <p:sp>
          <p:nvSpPr>
            <p:cNvPr id="14" name="TextBox 14"/>
            <p:cNvSpPr txBox="1"/>
            <p:nvPr/>
          </p:nvSpPr>
          <p:spPr>
            <a:xfrm>
              <a:off x="0" y="908241"/>
              <a:ext cx="4718426" cy="334958"/>
            </a:xfrm>
            <a:prstGeom prst="rect">
              <a:avLst/>
            </a:prstGeom>
          </p:spPr>
          <p:txBody>
            <a:bodyPr lIns="0" tIns="0" rIns="0" bIns="0" rtlCol="0" anchor="t">
              <a:spAutoFit/>
            </a:bodyPr>
            <a:lstStyle/>
            <a:p>
              <a:pPr marL="0" lvl="0" indent="0" algn="ctr">
                <a:lnSpc>
                  <a:spcPts val="2477"/>
                </a:lnSpc>
                <a:spcBef>
                  <a:spcPct val="0"/>
                </a:spcBef>
              </a:pPr>
              <a:r>
                <a:rPr lang="en-US" sz="1548">
                  <a:solidFill>
                    <a:srgbClr val="000000">
                      <a:alpha val="80000"/>
                    </a:srgbClr>
                  </a:solidFill>
                  <a:latin typeface="HK Grotesk Light Bold"/>
                </a:rPr>
                <a:t>88 Retweets per User</a:t>
              </a:r>
            </a:p>
          </p:txBody>
        </p:sp>
      </p:grpSp>
      <p:grpSp>
        <p:nvGrpSpPr>
          <p:cNvPr id="15" name="Group 15"/>
          <p:cNvGrpSpPr>
            <a:grpSpLocks noChangeAspect="1"/>
          </p:cNvGrpSpPr>
          <p:nvPr/>
        </p:nvGrpSpPr>
        <p:grpSpPr>
          <a:xfrm>
            <a:off x="9376611" y="893826"/>
            <a:ext cx="3751482" cy="5373077"/>
            <a:chOff x="0" y="0"/>
            <a:chExt cx="4433570" cy="6350000"/>
          </a:xfrm>
        </p:grpSpPr>
        <p:sp>
          <p:nvSpPr>
            <p:cNvPr id="16" name="Freeform 16"/>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solidFill>
              <a:srgbClr val="737373">
                <a:alpha val="9804"/>
              </a:srgbClr>
            </a:solidFill>
            <a:ln w="12700">
              <a:solidFill>
                <a:srgbClr val="000000"/>
              </a:solidFill>
            </a:ln>
          </p:spPr>
        </p:sp>
      </p:grpSp>
      <p:grpSp>
        <p:nvGrpSpPr>
          <p:cNvPr id="17" name="Group 17"/>
          <p:cNvGrpSpPr/>
          <p:nvPr/>
        </p:nvGrpSpPr>
        <p:grpSpPr>
          <a:xfrm>
            <a:off x="9517607" y="4138481"/>
            <a:ext cx="3552054" cy="935886"/>
            <a:chOff x="0" y="0"/>
            <a:chExt cx="4736072" cy="1247848"/>
          </a:xfrm>
        </p:grpSpPr>
        <p:sp>
          <p:nvSpPr>
            <p:cNvPr id="18" name="TextBox 18"/>
            <p:cNvSpPr txBox="1"/>
            <p:nvPr/>
          </p:nvSpPr>
          <p:spPr>
            <a:xfrm>
              <a:off x="0" y="-57150"/>
              <a:ext cx="4736072" cy="555516"/>
            </a:xfrm>
            <a:prstGeom prst="rect">
              <a:avLst/>
            </a:prstGeom>
          </p:spPr>
          <p:txBody>
            <a:bodyPr lIns="0" tIns="0" rIns="0" bIns="0" rtlCol="0" anchor="t">
              <a:spAutoFit/>
            </a:bodyPr>
            <a:lstStyle/>
            <a:p>
              <a:pPr algn="ctr">
                <a:lnSpc>
                  <a:spcPts val="3730"/>
                </a:lnSpc>
                <a:spcBef>
                  <a:spcPct val="0"/>
                </a:spcBef>
              </a:pPr>
              <a:r>
                <a:rPr lang="en-US" sz="2664">
                  <a:solidFill>
                    <a:srgbClr val="000000"/>
                  </a:solidFill>
                  <a:latin typeface="Cormorant Garamond Medium Bold"/>
                </a:rPr>
                <a:t>Followers</a:t>
              </a:r>
            </a:p>
          </p:txBody>
        </p:sp>
        <p:sp>
          <p:nvSpPr>
            <p:cNvPr id="19" name="TextBox 19"/>
            <p:cNvSpPr txBox="1"/>
            <p:nvPr/>
          </p:nvSpPr>
          <p:spPr>
            <a:xfrm>
              <a:off x="0" y="911887"/>
              <a:ext cx="4736072" cy="335961"/>
            </a:xfrm>
            <a:prstGeom prst="rect">
              <a:avLst/>
            </a:prstGeom>
          </p:spPr>
          <p:txBody>
            <a:bodyPr lIns="0" tIns="0" rIns="0" bIns="0" rtlCol="0" anchor="t">
              <a:spAutoFit/>
            </a:bodyPr>
            <a:lstStyle/>
            <a:p>
              <a:pPr marL="0" lvl="0" indent="0" algn="ctr">
                <a:lnSpc>
                  <a:spcPts val="2487"/>
                </a:lnSpc>
                <a:spcBef>
                  <a:spcPct val="0"/>
                </a:spcBef>
              </a:pPr>
              <a:r>
                <a:rPr lang="en-US" sz="1554">
                  <a:solidFill>
                    <a:srgbClr val="000000">
                      <a:alpha val="80000"/>
                    </a:srgbClr>
                  </a:solidFill>
                  <a:latin typeface="HK Grotesk Light Bold"/>
                </a:rPr>
                <a:t>47K followers per User</a:t>
              </a:r>
            </a:p>
          </p:txBody>
        </p:sp>
      </p:grpSp>
      <p:grpSp>
        <p:nvGrpSpPr>
          <p:cNvPr id="20" name="Group 20"/>
          <p:cNvGrpSpPr>
            <a:grpSpLocks noChangeAspect="1"/>
          </p:cNvGrpSpPr>
          <p:nvPr/>
        </p:nvGrpSpPr>
        <p:grpSpPr>
          <a:xfrm>
            <a:off x="13846693" y="968149"/>
            <a:ext cx="3751482" cy="5373077"/>
            <a:chOff x="0" y="0"/>
            <a:chExt cx="4433570" cy="6350000"/>
          </a:xfrm>
        </p:grpSpPr>
        <p:sp>
          <p:nvSpPr>
            <p:cNvPr id="21" name="Freeform 21"/>
            <p:cNvSpPr/>
            <p:nvPr/>
          </p:nvSpPr>
          <p:spPr>
            <a:xfrm>
              <a:off x="0" y="0"/>
              <a:ext cx="4433570" cy="6350000"/>
            </a:xfrm>
            <a:custGeom>
              <a:avLst/>
              <a:gdLst/>
              <a:ahLst/>
              <a:cxnLst/>
              <a:rect l="l" t="t" r="r" b="b"/>
              <a:pathLst>
                <a:path w="4433570" h="6350000">
                  <a:moveTo>
                    <a:pt x="2217420" y="0"/>
                  </a:moveTo>
                  <a:lnTo>
                    <a:pt x="2217420" y="0"/>
                  </a:lnTo>
                  <a:cubicBezTo>
                    <a:pt x="3441700" y="0"/>
                    <a:pt x="4433570" y="993140"/>
                    <a:pt x="4433570" y="2217420"/>
                  </a:cubicBezTo>
                  <a:lnTo>
                    <a:pt x="4433570" y="6350000"/>
                  </a:lnTo>
                  <a:lnTo>
                    <a:pt x="4433570" y="6350000"/>
                  </a:lnTo>
                  <a:lnTo>
                    <a:pt x="0" y="6350000"/>
                  </a:lnTo>
                  <a:lnTo>
                    <a:pt x="0" y="6350000"/>
                  </a:lnTo>
                  <a:lnTo>
                    <a:pt x="0" y="2217420"/>
                  </a:lnTo>
                  <a:cubicBezTo>
                    <a:pt x="0" y="993140"/>
                    <a:pt x="993140" y="0"/>
                    <a:pt x="2217420" y="0"/>
                  </a:cubicBezTo>
                  <a:close/>
                </a:path>
              </a:pathLst>
            </a:custGeom>
            <a:solidFill>
              <a:srgbClr val="737373">
                <a:alpha val="9804"/>
              </a:srgbClr>
            </a:solidFill>
            <a:ln w="12700">
              <a:solidFill>
                <a:srgbClr val="000000"/>
              </a:solidFill>
            </a:ln>
          </p:spPr>
        </p:sp>
      </p:grpSp>
      <p:grpSp>
        <p:nvGrpSpPr>
          <p:cNvPr id="22" name="Group 22"/>
          <p:cNvGrpSpPr>
            <a:grpSpLocks noChangeAspect="1"/>
          </p:cNvGrpSpPr>
          <p:nvPr/>
        </p:nvGrpSpPr>
        <p:grpSpPr>
          <a:xfrm>
            <a:off x="5791977" y="1634960"/>
            <a:ext cx="2023376" cy="2019728"/>
            <a:chOff x="0" y="0"/>
            <a:chExt cx="6338570" cy="6327140"/>
          </a:xfrm>
        </p:grpSpPr>
        <p:sp>
          <p:nvSpPr>
            <p:cNvPr id="23" name="Freeform 23"/>
            <p:cNvSpPr/>
            <p:nvPr/>
          </p:nvSpPr>
          <p:spPr>
            <a:xfrm>
              <a:off x="0" y="0"/>
              <a:ext cx="6339840" cy="6325870"/>
            </a:xfrm>
            <a:custGeom>
              <a:avLst/>
              <a:gdLst/>
              <a:ahLst/>
              <a:cxnLst/>
              <a:rect l="l" t="t" r="r" b="b"/>
              <a:pathLst>
                <a:path w="6339840" h="6325870">
                  <a:moveTo>
                    <a:pt x="3169920" y="734060"/>
                  </a:moveTo>
                  <a:lnTo>
                    <a:pt x="3567430" y="0"/>
                  </a:lnTo>
                  <a:lnTo>
                    <a:pt x="3770630" y="810260"/>
                  </a:lnTo>
                  <a:lnTo>
                    <a:pt x="4338320" y="198120"/>
                  </a:lnTo>
                  <a:lnTo>
                    <a:pt x="4333240" y="1033780"/>
                  </a:lnTo>
                  <a:lnTo>
                    <a:pt x="5035550" y="581660"/>
                  </a:lnTo>
                  <a:lnTo>
                    <a:pt x="4823460" y="1389380"/>
                  </a:lnTo>
                  <a:lnTo>
                    <a:pt x="5615940" y="1126490"/>
                  </a:lnTo>
                  <a:lnTo>
                    <a:pt x="5209540" y="1855470"/>
                  </a:lnTo>
                  <a:lnTo>
                    <a:pt x="6042660" y="1798320"/>
                  </a:lnTo>
                  <a:lnTo>
                    <a:pt x="5467350" y="2404110"/>
                  </a:lnTo>
                  <a:lnTo>
                    <a:pt x="6289040" y="2555240"/>
                  </a:lnTo>
                  <a:lnTo>
                    <a:pt x="5581650" y="2998470"/>
                  </a:lnTo>
                  <a:lnTo>
                    <a:pt x="6339840" y="3348990"/>
                  </a:lnTo>
                  <a:lnTo>
                    <a:pt x="5543550" y="3602990"/>
                  </a:lnTo>
                  <a:lnTo>
                    <a:pt x="6189980" y="4131310"/>
                  </a:lnTo>
                  <a:lnTo>
                    <a:pt x="5355590" y="4178300"/>
                  </a:lnTo>
                  <a:lnTo>
                    <a:pt x="5850890" y="4851400"/>
                  </a:lnTo>
                  <a:lnTo>
                    <a:pt x="5031740" y="4690110"/>
                  </a:lnTo>
                  <a:lnTo>
                    <a:pt x="5344160" y="5464810"/>
                  </a:lnTo>
                  <a:lnTo>
                    <a:pt x="4589780" y="5105400"/>
                  </a:lnTo>
                  <a:lnTo>
                    <a:pt x="4699000" y="5933440"/>
                  </a:lnTo>
                  <a:lnTo>
                    <a:pt x="4058920" y="5397500"/>
                  </a:lnTo>
                  <a:lnTo>
                    <a:pt x="3958590" y="6226810"/>
                  </a:lnTo>
                  <a:lnTo>
                    <a:pt x="3472180" y="5547360"/>
                  </a:lnTo>
                  <a:lnTo>
                    <a:pt x="3168650" y="6325870"/>
                  </a:lnTo>
                  <a:lnTo>
                    <a:pt x="2866390" y="5547360"/>
                  </a:lnTo>
                  <a:lnTo>
                    <a:pt x="2379980" y="6226810"/>
                  </a:lnTo>
                  <a:lnTo>
                    <a:pt x="2279650" y="5397500"/>
                  </a:lnTo>
                  <a:lnTo>
                    <a:pt x="1639570" y="5933440"/>
                  </a:lnTo>
                  <a:lnTo>
                    <a:pt x="1748791" y="5105400"/>
                  </a:lnTo>
                  <a:lnTo>
                    <a:pt x="994411" y="5466080"/>
                  </a:lnTo>
                  <a:lnTo>
                    <a:pt x="1306831" y="4691380"/>
                  </a:lnTo>
                  <a:lnTo>
                    <a:pt x="487681" y="4852670"/>
                  </a:lnTo>
                  <a:lnTo>
                    <a:pt x="982981" y="4179570"/>
                  </a:lnTo>
                  <a:lnTo>
                    <a:pt x="148591" y="4132580"/>
                  </a:lnTo>
                  <a:lnTo>
                    <a:pt x="795021" y="3604260"/>
                  </a:lnTo>
                  <a:lnTo>
                    <a:pt x="0" y="3350260"/>
                  </a:lnTo>
                  <a:lnTo>
                    <a:pt x="758190" y="2999740"/>
                  </a:lnTo>
                  <a:lnTo>
                    <a:pt x="49530" y="2555240"/>
                  </a:lnTo>
                  <a:lnTo>
                    <a:pt x="871220" y="2404110"/>
                  </a:lnTo>
                  <a:lnTo>
                    <a:pt x="295910" y="1798320"/>
                  </a:lnTo>
                  <a:lnTo>
                    <a:pt x="1129030" y="1855470"/>
                  </a:lnTo>
                  <a:lnTo>
                    <a:pt x="722630" y="1126490"/>
                  </a:lnTo>
                  <a:lnTo>
                    <a:pt x="1515110" y="1389380"/>
                  </a:lnTo>
                  <a:lnTo>
                    <a:pt x="1303020" y="581660"/>
                  </a:lnTo>
                  <a:lnTo>
                    <a:pt x="2005330" y="1033780"/>
                  </a:lnTo>
                  <a:lnTo>
                    <a:pt x="2000250" y="198120"/>
                  </a:lnTo>
                  <a:lnTo>
                    <a:pt x="2567940" y="810260"/>
                  </a:lnTo>
                  <a:lnTo>
                    <a:pt x="2771140" y="0"/>
                  </a:lnTo>
                  <a:lnTo>
                    <a:pt x="3169920" y="734060"/>
                  </a:lnTo>
                  <a:close/>
                </a:path>
              </a:pathLst>
            </a:custGeom>
            <a:solidFill>
              <a:srgbClr val="548C55"/>
            </a:solidFill>
            <a:ln w="12700">
              <a:solidFill>
                <a:srgbClr val="000000"/>
              </a:solidFill>
            </a:ln>
          </p:spPr>
        </p:sp>
      </p:grpSp>
      <p:grpSp>
        <p:nvGrpSpPr>
          <p:cNvPr id="24" name="Group 24"/>
          <p:cNvGrpSpPr>
            <a:grpSpLocks noChangeAspect="1"/>
          </p:cNvGrpSpPr>
          <p:nvPr/>
        </p:nvGrpSpPr>
        <p:grpSpPr>
          <a:xfrm>
            <a:off x="10318743" y="1560637"/>
            <a:ext cx="2023376" cy="2019728"/>
            <a:chOff x="0" y="0"/>
            <a:chExt cx="6338570" cy="6327140"/>
          </a:xfrm>
        </p:grpSpPr>
        <p:sp>
          <p:nvSpPr>
            <p:cNvPr id="25" name="Freeform 25"/>
            <p:cNvSpPr/>
            <p:nvPr/>
          </p:nvSpPr>
          <p:spPr>
            <a:xfrm>
              <a:off x="0" y="0"/>
              <a:ext cx="6339840" cy="6325870"/>
            </a:xfrm>
            <a:custGeom>
              <a:avLst/>
              <a:gdLst/>
              <a:ahLst/>
              <a:cxnLst/>
              <a:rect l="l" t="t" r="r" b="b"/>
              <a:pathLst>
                <a:path w="6339840" h="6325870">
                  <a:moveTo>
                    <a:pt x="3169920" y="734060"/>
                  </a:moveTo>
                  <a:lnTo>
                    <a:pt x="3567430" y="0"/>
                  </a:lnTo>
                  <a:lnTo>
                    <a:pt x="3770630" y="810260"/>
                  </a:lnTo>
                  <a:lnTo>
                    <a:pt x="4338320" y="198120"/>
                  </a:lnTo>
                  <a:lnTo>
                    <a:pt x="4333240" y="1033780"/>
                  </a:lnTo>
                  <a:lnTo>
                    <a:pt x="5035550" y="581660"/>
                  </a:lnTo>
                  <a:lnTo>
                    <a:pt x="4823460" y="1389380"/>
                  </a:lnTo>
                  <a:lnTo>
                    <a:pt x="5615940" y="1126490"/>
                  </a:lnTo>
                  <a:lnTo>
                    <a:pt x="5209540" y="1855470"/>
                  </a:lnTo>
                  <a:lnTo>
                    <a:pt x="6042660" y="1798320"/>
                  </a:lnTo>
                  <a:lnTo>
                    <a:pt x="5467350" y="2404110"/>
                  </a:lnTo>
                  <a:lnTo>
                    <a:pt x="6289040" y="2555240"/>
                  </a:lnTo>
                  <a:lnTo>
                    <a:pt x="5581650" y="2998470"/>
                  </a:lnTo>
                  <a:lnTo>
                    <a:pt x="6339840" y="3348990"/>
                  </a:lnTo>
                  <a:lnTo>
                    <a:pt x="5543550" y="3602990"/>
                  </a:lnTo>
                  <a:lnTo>
                    <a:pt x="6189980" y="4131310"/>
                  </a:lnTo>
                  <a:lnTo>
                    <a:pt x="5355590" y="4178300"/>
                  </a:lnTo>
                  <a:lnTo>
                    <a:pt x="5850890" y="4851400"/>
                  </a:lnTo>
                  <a:lnTo>
                    <a:pt x="5031740" y="4690110"/>
                  </a:lnTo>
                  <a:lnTo>
                    <a:pt x="5344160" y="5464810"/>
                  </a:lnTo>
                  <a:lnTo>
                    <a:pt x="4589780" y="5105400"/>
                  </a:lnTo>
                  <a:lnTo>
                    <a:pt x="4699000" y="5933440"/>
                  </a:lnTo>
                  <a:lnTo>
                    <a:pt x="4058920" y="5397500"/>
                  </a:lnTo>
                  <a:lnTo>
                    <a:pt x="3958590" y="6226810"/>
                  </a:lnTo>
                  <a:lnTo>
                    <a:pt x="3472180" y="5547360"/>
                  </a:lnTo>
                  <a:lnTo>
                    <a:pt x="3168650" y="6325870"/>
                  </a:lnTo>
                  <a:lnTo>
                    <a:pt x="2866390" y="5547360"/>
                  </a:lnTo>
                  <a:lnTo>
                    <a:pt x="2379980" y="6226810"/>
                  </a:lnTo>
                  <a:lnTo>
                    <a:pt x="2279650" y="5397500"/>
                  </a:lnTo>
                  <a:lnTo>
                    <a:pt x="1639570" y="5933440"/>
                  </a:lnTo>
                  <a:lnTo>
                    <a:pt x="1748791" y="5105400"/>
                  </a:lnTo>
                  <a:lnTo>
                    <a:pt x="994411" y="5466080"/>
                  </a:lnTo>
                  <a:lnTo>
                    <a:pt x="1306831" y="4691380"/>
                  </a:lnTo>
                  <a:lnTo>
                    <a:pt x="487681" y="4852670"/>
                  </a:lnTo>
                  <a:lnTo>
                    <a:pt x="982981" y="4179570"/>
                  </a:lnTo>
                  <a:lnTo>
                    <a:pt x="148591" y="4132580"/>
                  </a:lnTo>
                  <a:lnTo>
                    <a:pt x="795021" y="3604260"/>
                  </a:lnTo>
                  <a:lnTo>
                    <a:pt x="0" y="3350260"/>
                  </a:lnTo>
                  <a:lnTo>
                    <a:pt x="758190" y="2999740"/>
                  </a:lnTo>
                  <a:lnTo>
                    <a:pt x="49530" y="2555240"/>
                  </a:lnTo>
                  <a:lnTo>
                    <a:pt x="871220" y="2404110"/>
                  </a:lnTo>
                  <a:lnTo>
                    <a:pt x="295910" y="1798320"/>
                  </a:lnTo>
                  <a:lnTo>
                    <a:pt x="1129030" y="1855470"/>
                  </a:lnTo>
                  <a:lnTo>
                    <a:pt x="722630" y="1126490"/>
                  </a:lnTo>
                  <a:lnTo>
                    <a:pt x="1515110" y="1389380"/>
                  </a:lnTo>
                  <a:lnTo>
                    <a:pt x="1303020" y="581660"/>
                  </a:lnTo>
                  <a:lnTo>
                    <a:pt x="2005330" y="1033780"/>
                  </a:lnTo>
                  <a:lnTo>
                    <a:pt x="2000250" y="198120"/>
                  </a:lnTo>
                  <a:lnTo>
                    <a:pt x="2567940" y="810260"/>
                  </a:lnTo>
                  <a:lnTo>
                    <a:pt x="2771140" y="0"/>
                  </a:lnTo>
                  <a:lnTo>
                    <a:pt x="3169920" y="734060"/>
                  </a:lnTo>
                  <a:close/>
                </a:path>
              </a:pathLst>
            </a:custGeom>
            <a:solidFill>
              <a:srgbClr val="548C55"/>
            </a:solidFill>
            <a:ln w="12700">
              <a:solidFill>
                <a:srgbClr val="000000"/>
              </a:solidFill>
            </a:ln>
          </p:spPr>
        </p:sp>
      </p:grpSp>
      <p:pic>
        <p:nvPicPr>
          <p:cNvPr id="26" name="Picture 2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863502" y="2124583"/>
            <a:ext cx="933859" cy="891835"/>
          </a:xfrm>
          <a:prstGeom prst="rect">
            <a:avLst/>
          </a:prstGeom>
        </p:spPr>
      </p:pic>
      <p:pic>
        <p:nvPicPr>
          <p:cNvPr id="27" name="Picture 2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256128" y="2159847"/>
            <a:ext cx="1095076" cy="821307"/>
          </a:xfrm>
          <a:prstGeom prst="rect">
            <a:avLst/>
          </a:prstGeom>
        </p:spPr>
      </p:pic>
      <p:grpSp>
        <p:nvGrpSpPr>
          <p:cNvPr id="28" name="Group 28"/>
          <p:cNvGrpSpPr>
            <a:grpSpLocks noChangeAspect="1"/>
          </p:cNvGrpSpPr>
          <p:nvPr/>
        </p:nvGrpSpPr>
        <p:grpSpPr>
          <a:xfrm>
            <a:off x="14766393" y="1634960"/>
            <a:ext cx="2023376" cy="2019728"/>
            <a:chOff x="0" y="0"/>
            <a:chExt cx="6338570" cy="6327140"/>
          </a:xfrm>
        </p:grpSpPr>
        <p:sp>
          <p:nvSpPr>
            <p:cNvPr id="29" name="Freeform 29"/>
            <p:cNvSpPr/>
            <p:nvPr/>
          </p:nvSpPr>
          <p:spPr>
            <a:xfrm>
              <a:off x="0" y="0"/>
              <a:ext cx="6339840" cy="6325870"/>
            </a:xfrm>
            <a:custGeom>
              <a:avLst/>
              <a:gdLst/>
              <a:ahLst/>
              <a:cxnLst/>
              <a:rect l="l" t="t" r="r" b="b"/>
              <a:pathLst>
                <a:path w="6339840" h="6325870">
                  <a:moveTo>
                    <a:pt x="3169920" y="734060"/>
                  </a:moveTo>
                  <a:lnTo>
                    <a:pt x="3567430" y="0"/>
                  </a:lnTo>
                  <a:lnTo>
                    <a:pt x="3770630" y="810260"/>
                  </a:lnTo>
                  <a:lnTo>
                    <a:pt x="4338320" y="198120"/>
                  </a:lnTo>
                  <a:lnTo>
                    <a:pt x="4333240" y="1033780"/>
                  </a:lnTo>
                  <a:lnTo>
                    <a:pt x="5035550" y="581660"/>
                  </a:lnTo>
                  <a:lnTo>
                    <a:pt x="4823460" y="1389380"/>
                  </a:lnTo>
                  <a:lnTo>
                    <a:pt x="5615940" y="1126490"/>
                  </a:lnTo>
                  <a:lnTo>
                    <a:pt x="5209540" y="1855470"/>
                  </a:lnTo>
                  <a:lnTo>
                    <a:pt x="6042660" y="1798320"/>
                  </a:lnTo>
                  <a:lnTo>
                    <a:pt x="5467350" y="2404110"/>
                  </a:lnTo>
                  <a:lnTo>
                    <a:pt x="6289040" y="2555240"/>
                  </a:lnTo>
                  <a:lnTo>
                    <a:pt x="5581650" y="2998470"/>
                  </a:lnTo>
                  <a:lnTo>
                    <a:pt x="6339840" y="3348990"/>
                  </a:lnTo>
                  <a:lnTo>
                    <a:pt x="5543550" y="3602990"/>
                  </a:lnTo>
                  <a:lnTo>
                    <a:pt x="6189980" y="4131310"/>
                  </a:lnTo>
                  <a:lnTo>
                    <a:pt x="5355590" y="4178300"/>
                  </a:lnTo>
                  <a:lnTo>
                    <a:pt x="5850890" y="4851400"/>
                  </a:lnTo>
                  <a:lnTo>
                    <a:pt x="5031740" y="4690110"/>
                  </a:lnTo>
                  <a:lnTo>
                    <a:pt x="5344160" y="5464810"/>
                  </a:lnTo>
                  <a:lnTo>
                    <a:pt x="4589780" y="5105400"/>
                  </a:lnTo>
                  <a:lnTo>
                    <a:pt x="4699000" y="5933440"/>
                  </a:lnTo>
                  <a:lnTo>
                    <a:pt x="4058920" y="5397500"/>
                  </a:lnTo>
                  <a:lnTo>
                    <a:pt x="3958590" y="6226810"/>
                  </a:lnTo>
                  <a:lnTo>
                    <a:pt x="3472180" y="5547360"/>
                  </a:lnTo>
                  <a:lnTo>
                    <a:pt x="3168650" y="6325870"/>
                  </a:lnTo>
                  <a:lnTo>
                    <a:pt x="2866390" y="5547360"/>
                  </a:lnTo>
                  <a:lnTo>
                    <a:pt x="2379980" y="6226810"/>
                  </a:lnTo>
                  <a:lnTo>
                    <a:pt x="2279650" y="5397500"/>
                  </a:lnTo>
                  <a:lnTo>
                    <a:pt x="1639570" y="5933440"/>
                  </a:lnTo>
                  <a:lnTo>
                    <a:pt x="1748791" y="5105400"/>
                  </a:lnTo>
                  <a:lnTo>
                    <a:pt x="994411" y="5466080"/>
                  </a:lnTo>
                  <a:lnTo>
                    <a:pt x="1306831" y="4691380"/>
                  </a:lnTo>
                  <a:lnTo>
                    <a:pt x="487681" y="4852670"/>
                  </a:lnTo>
                  <a:lnTo>
                    <a:pt x="982981" y="4179570"/>
                  </a:lnTo>
                  <a:lnTo>
                    <a:pt x="148591" y="4132580"/>
                  </a:lnTo>
                  <a:lnTo>
                    <a:pt x="795021" y="3604260"/>
                  </a:lnTo>
                  <a:lnTo>
                    <a:pt x="0" y="3350260"/>
                  </a:lnTo>
                  <a:lnTo>
                    <a:pt x="758190" y="2999740"/>
                  </a:lnTo>
                  <a:lnTo>
                    <a:pt x="49530" y="2555240"/>
                  </a:lnTo>
                  <a:lnTo>
                    <a:pt x="871220" y="2404110"/>
                  </a:lnTo>
                  <a:lnTo>
                    <a:pt x="295910" y="1798320"/>
                  </a:lnTo>
                  <a:lnTo>
                    <a:pt x="1129030" y="1855470"/>
                  </a:lnTo>
                  <a:lnTo>
                    <a:pt x="722630" y="1126490"/>
                  </a:lnTo>
                  <a:lnTo>
                    <a:pt x="1515110" y="1389380"/>
                  </a:lnTo>
                  <a:lnTo>
                    <a:pt x="1303020" y="581660"/>
                  </a:lnTo>
                  <a:lnTo>
                    <a:pt x="2005330" y="1033780"/>
                  </a:lnTo>
                  <a:lnTo>
                    <a:pt x="2000250" y="198120"/>
                  </a:lnTo>
                  <a:lnTo>
                    <a:pt x="2567940" y="810260"/>
                  </a:lnTo>
                  <a:lnTo>
                    <a:pt x="2771140" y="0"/>
                  </a:lnTo>
                  <a:lnTo>
                    <a:pt x="3169920" y="734060"/>
                  </a:lnTo>
                  <a:close/>
                </a:path>
              </a:pathLst>
            </a:custGeom>
            <a:solidFill>
              <a:srgbClr val="548C55"/>
            </a:solidFill>
            <a:ln w="12700">
              <a:solidFill>
                <a:srgbClr val="000000"/>
              </a:solidFill>
            </a:ln>
          </p:spPr>
        </p:sp>
      </p:grpSp>
      <p:pic>
        <p:nvPicPr>
          <p:cNvPr id="30" name="Picture 3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242376" y="2310912"/>
            <a:ext cx="1071411" cy="901324"/>
          </a:xfrm>
          <a:prstGeom prst="rect">
            <a:avLst/>
          </a:prstGeom>
        </p:spPr>
      </p:pic>
      <p:grpSp>
        <p:nvGrpSpPr>
          <p:cNvPr id="31" name="Group 31"/>
          <p:cNvGrpSpPr/>
          <p:nvPr/>
        </p:nvGrpSpPr>
        <p:grpSpPr>
          <a:xfrm>
            <a:off x="463318" y="3901501"/>
            <a:ext cx="3627164" cy="965921"/>
            <a:chOff x="0" y="0"/>
            <a:chExt cx="4836219" cy="1287895"/>
          </a:xfrm>
        </p:grpSpPr>
        <p:sp>
          <p:nvSpPr>
            <p:cNvPr id="32" name="TextBox 32"/>
            <p:cNvSpPr txBox="1"/>
            <p:nvPr/>
          </p:nvSpPr>
          <p:spPr>
            <a:xfrm>
              <a:off x="0" y="-57150"/>
              <a:ext cx="4836219" cy="579715"/>
            </a:xfrm>
            <a:prstGeom prst="rect">
              <a:avLst/>
            </a:prstGeom>
          </p:spPr>
          <p:txBody>
            <a:bodyPr lIns="0" tIns="0" rIns="0" bIns="0" rtlCol="0" anchor="t">
              <a:spAutoFit/>
            </a:bodyPr>
            <a:lstStyle/>
            <a:p>
              <a:pPr algn="ctr">
                <a:lnSpc>
                  <a:spcPts val="3809"/>
                </a:lnSpc>
                <a:spcBef>
                  <a:spcPct val="0"/>
                </a:spcBef>
              </a:pPr>
              <a:r>
                <a:rPr lang="en-US" sz="2721">
                  <a:solidFill>
                    <a:srgbClr val="000000"/>
                  </a:solidFill>
                  <a:latin typeface="Cormorant Garamond Medium Bold"/>
                </a:rPr>
                <a:t>Likes</a:t>
              </a:r>
            </a:p>
          </p:txBody>
        </p:sp>
        <p:sp>
          <p:nvSpPr>
            <p:cNvPr id="33" name="TextBox 33"/>
            <p:cNvSpPr txBox="1"/>
            <p:nvPr/>
          </p:nvSpPr>
          <p:spPr>
            <a:xfrm>
              <a:off x="0" y="946239"/>
              <a:ext cx="4836219" cy="341655"/>
            </a:xfrm>
            <a:prstGeom prst="rect">
              <a:avLst/>
            </a:prstGeom>
          </p:spPr>
          <p:txBody>
            <a:bodyPr lIns="0" tIns="0" rIns="0" bIns="0" rtlCol="0" anchor="t">
              <a:spAutoFit/>
            </a:bodyPr>
            <a:lstStyle/>
            <a:p>
              <a:pPr marL="0" lvl="0" indent="0" algn="ctr">
                <a:lnSpc>
                  <a:spcPts val="2539"/>
                </a:lnSpc>
                <a:spcBef>
                  <a:spcPct val="0"/>
                </a:spcBef>
              </a:pPr>
              <a:r>
                <a:rPr lang="en-US" sz="1587">
                  <a:solidFill>
                    <a:srgbClr val="000000">
                      <a:alpha val="80000"/>
                    </a:srgbClr>
                  </a:solidFill>
                  <a:latin typeface="HK Grotesk Light Bold"/>
                </a:rPr>
                <a:t>0.36 Likes per Tweet</a:t>
              </a:r>
            </a:p>
          </p:txBody>
        </p:sp>
      </p:grpSp>
      <p:grpSp>
        <p:nvGrpSpPr>
          <p:cNvPr id="34" name="Group 34"/>
          <p:cNvGrpSpPr/>
          <p:nvPr/>
        </p:nvGrpSpPr>
        <p:grpSpPr>
          <a:xfrm>
            <a:off x="14013918" y="4121383"/>
            <a:ext cx="3584724" cy="944494"/>
            <a:chOff x="0" y="0"/>
            <a:chExt cx="4779632" cy="1259325"/>
          </a:xfrm>
        </p:grpSpPr>
        <p:sp>
          <p:nvSpPr>
            <p:cNvPr id="35" name="TextBox 35"/>
            <p:cNvSpPr txBox="1"/>
            <p:nvPr/>
          </p:nvSpPr>
          <p:spPr>
            <a:xfrm>
              <a:off x="0" y="-57150"/>
              <a:ext cx="4779632" cy="560100"/>
            </a:xfrm>
            <a:prstGeom prst="rect">
              <a:avLst/>
            </a:prstGeom>
          </p:spPr>
          <p:txBody>
            <a:bodyPr lIns="0" tIns="0" rIns="0" bIns="0" rtlCol="0" anchor="t">
              <a:spAutoFit/>
            </a:bodyPr>
            <a:lstStyle/>
            <a:p>
              <a:pPr algn="ctr">
                <a:lnSpc>
                  <a:spcPts val="3764"/>
                </a:lnSpc>
                <a:spcBef>
                  <a:spcPct val="0"/>
                </a:spcBef>
              </a:pPr>
              <a:r>
                <a:rPr lang="en-US" sz="2689">
                  <a:solidFill>
                    <a:srgbClr val="000000"/>
                  </a:solidFill>
                  <a:latin typeface="Cormorant Garamond Medium"/>
                </a:rPr>
                <a:t>Following</a:t>
              </a:r>
            </a:p>
          </p:txBody>
        </p:sp>
        <p:sp>
          <p:nvSpPr>
            <p:cNvPr id="36" name="TextBox 36"/>
            <p:cNvSpPr txBox="1"/>
            <p:nvPr/>
          </p:nvSpPr>
          <p:spPr>
            <a:xfrm>
              <a:off x="0" y="920887"/>
              <a:ext cx="4779632" cy="338438"/>
            </a:xfrm>
            <a:prstGeom prst="rect">
              <a:avLst/>
            </a:prstGeom>
          </p:spPr>
          <p:txBody>
            <a:bodyPr lIns="0" tIns="0" rIns="0" bIns="0" rtlCol="0" anchor="t">
              <a:spAutoFit/>
            </a:bodyPr>
            <a:lstStyle/>
            <a:p>
              <a:pPr marL="0" lvl="0" indent="0" algn="ctr">
                <a:lnSpc>
                  <a:spcPts val="2509"/>
                </a:lnSpc>
                <a:spcBef>
                  <a:spcPct val="0"/>
                </a:spcBef>
              </a:pPr>
              <a:r>
                <a:rPr lang="en-US" sz="1568">
                  <a:solidFill>
                    <a:srgbClr val="000000">
                      <a:alpha val="80000"/>
                    </a:srgbClr>
                  </a:solidFill>
                  <a:latin typeface="HK Grotesk Light Bold"/>
                </a:rPr>
                <a:t>1.7k following per User</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sp>
        <p:nvSpPr>
          <p:cNvPr id="2" name="TextBox 2"/>
          <p:cNvSpPr txBox="1"/>
          <p:nvPr/>
        </p:nvSpPr>
        <p:spPr>
          <a:xfrm>
            <a:off x="679174" y="1724745"/>
            <a:ext cx="8713152" cy="7265554"/>
          </a:xfrm>
          <a:prstGeom prst="rect">
            <a:avLst/>
          </a:prstGeom>
        </p:spPr>
        <p:txBody>
          <a:bodyPr lIns="0" tIns="0" rIns="0" bIns="0" rtlCol="0" anchor="t">
            <a:spAutoFit/>
          </a:bodyPr>
          <a:lstStyle/>
          <a:p>
            <a:pPr marL="590924" lvl="1" indent="-295462">
              <a:lnSpc>
                <a:spcPts val="3831"/>
              </a:lnSpc>
              <a:spcBef>
                <a:spcPct val="0"/>
              </a:spcBef>
              <a:buFont typeface="Arial"/>
              <a:buChar char="•"/>
            </a:pPr>
            <a:r>
              <a:rPr lang="en-US" sz="2737">
                <a:solidFill>
                  <a:srgbClr val="000000"/>
                </a:solidFill>
                <a:latin typeface="Cormorant Garamond Medium Bold"/>
              </a:rPr>
              <a:t>Acquired a dataset from Kaggle containing 2 columns: "id" and a mechanical turk-based assessment of bot/human classification. </a:t>
            </a:r>
          </a:p>
          <a:p>
            <a:pPr marL="590924" lvl="1" indent="-295462">
              <a:lnSpc>
                <a:spcPts val="3831"/>
              </a:lnSpc>
              <a:spcBef>
                <a:spcPct val="0"/>
              </a:spcBef>
              <a:buFont typeface="Arial"/>
              <a:buChar char="•"/>
            </a:pPr>
            <a:r>
              <a:rPr lang="en-US" sz="2737">
                <a:solidFill>
                  <a:srgbClr val="000000"/>
                </a:solidFill>
                <a:latin typeface="Cormorant Garamond Medium Bold"/>
              </a:rPr>
              <a:t>Leveraged the Tweepy library to scrape information on approximately 2000 Twitter accounts.</a:t>
            </a:r>
          </a:p>
          <a:p>
            <a:pPr marL="590924" lvl="1" indent="-295462">
              <a:lnSpc>
                <a:spcPts val="3831"/>
              </a:lnSpc>
              <a:spcBef>
                <a:spcPct val="0"/>
              </a:spcBef>
              <a:buFont typeface="Arial"/>
              <a:buChar char="•"/>
            </a:pPr>
            <a:r>
              <a:rPr lang="en-US" sz="2737">
                <a:solidFill>
                  <a:srgbClr val="000000"/>
                </a:solidFill>
                <a:latin typeface="Cormorant Garamond Medium Bold"/>
              </a:rPr>
              <a:t>Decision variables include following, followers, and source of account.   </a:t>
            </a:r>
          </a:p>
          <a:p>
            <a:pPr marL="590924" lvl="1" indent="-295462">
              <a:lnSpc>
                <a:spcPts val="3831"/>
              </a:lnSpc>
              <a:spcBef>
                <a:spcPct val="0"/>
              </a:spcBef>
              <a:buFont typeface="Arial"/>
              <a:buChar char="•"/>
            </a:pPr>
            <a:r>
              <a:rPr lang="en-US" sz="2737">
                <a:solidFill>
                  <a:srgbClr val="000000"/>
                </a:solidFill>
                <a:latin typeface="Cormorant Garamond Medium Bold"/>
              </a:rPr>
              <a:t>Developed and trained a random forest classification model with max_depth=2, random_state= 0 to distinguish between bots and humans.  </a:t>
            </a:r>
          </a:p>
          <a:p>
            <a:pPr marL="590924" lvl="1" indent="-295462">
              <a:lnSpc>
                <a:spcPts val="3831"/>
              </a:lnSpc>
              <a:spcBef>
                <a:spcPct val="0"/>
              </a:spcBef>
              <a:buFont typeface="Arial"/>
              <a:buChar char="•"/>
            </a:pPr>
            <a:r>
              <a:rPr lang="en-US" sz="2737">
                <a:solidFill>
                  <a:srgbClr val="000000"/>
                </a:solidFill>
                <a:latin typeface="Cormorant Garamond Medium Bold"/>
              </a:rPr>
              <a:t>Model returned 77.7% accuracy on the test set. </a:t>
            </a:r>
          </a:p>
          <a:p>
            <a:pPr marL="590924" lvl="1" indent="-295462">
              <a:lnSpc>
                <a:spcPts val="3831"/>
              </a:lnSpc>
              <a:spcBef>
                <a:spcPct val="0"/>
              </a:spcBef>
              <a:buFont typeface="Arial"/>
              <a:buChar char="•"/>
            </a:pPr>
            <a:r>
              <a:rPr lang="en-US" sz="2737">
                <a:solidFill>
                  <a:srgbClr val="000000"/>
                </a:solidFill>
                <a:latin typeface="Cormorant Garamond Medium Bold"/>
              </a:rPr>
              <a:t>Applied the trained bot model to analyze the scraped Russia-Ukraine network users' information and accurately classify each user as either bot or human.</a:t>
            </a:r>
          </a:p>
          <a:p>
            <a:pPr>
              <a:lnSpc>
                <a:spcPts val="3831"/>
              </a:lnSpc>
              <a:spcBef>
                <a:spcPct val="0"/>
              </a:spcBef>
            </a:pPr>
            <a:endParaRPr lang="en-US" sz="2737">
              <a:solidFill>
                <a:srgbClr val="000000"/>
              </a:solidFill>
              <a:latin typeface="Cormorant Garamond Medium Bold"/>
            </a:endParaRPr>
          </a:p>
        </p:txBody>
      </p:sp>
      <p:pic>
        <p:nvPicPr>
          <p:cNvPr id="3" name="Picture 3"/>
          <p:cNvPicPr>
            <a:picLocks noChangeAspect="1"/>
          </p:cNvPicPr>
          <p:nvPr/>
        </p:nvPicPr>
        <p:blipFill>
          <a:blip r:embed="rId2"/>
          <a:srcRect/>
          <a:stretch>
            <a:fillRect/>
          </a:stretch>
        </p:blipFill>
        <p:spPr>
          <a:xfrm>
            <a:off x="10135117" y="1459232"/>
            <a:ext cx="7667890" cy="6960085"/>
          </a:xfrm>
          <a:prstGeom prst="rect">
            <a:avLst/>
          </a:prstGeom>
        </p:spPr>
      </p:pic>
      <p:sp>
        <p:nvSpPr>
          <p:cNvPr id="4" name="TextBox 4"/>
          <p:cNvSpPr txBox="1"/>
          <p:nvPr/>
        </p:nvSpPr>
        <p:spPr>
          <a:xfrm>
            <a:off x="679174" y="128518"/>
            <a:ext cx="6224749" cy="1330715"/>
          </a:xfrm>
          <a:prstGeom prst="rect">
            <a:avLst/>
          </a:prstGeom>
        </p:spPr>
        <p:txBody>
          <a:bodyPr lIns="0" tIns="0" rIns="0" bIns="0" rtlCol="0" anchor="t">
            <a:spAutoFit/>
          </a:bodyPr>
          <a:lstStyle/>
          <a:p>
            <a:pPr algn="ctr">
              <a:lnSpc>
                <a:spcPts val="10966"/>
              </a:lnSpc>
            </a:pPr>
            <a:r>
              <a:rPr lang="en-US" sz="7833">
                <a:solidFill>
                  <a:srgbClr val="000000"/>
                </a:solidFill>
                <a:latin typeface="Cormorant Garamond Bold"/>
              </a:rPr>
              <a:t>Bot Detection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24B22"/>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5841563" y="3711425"/>
            <a:ext cx="6117395" cy="137895"/>
            <a:chOff x="0" y="0"/>
            <a:chExt cx="25353205" cy="571500"/>
          </a:xfrm>
        </p:grpSpPr>
        <p:sp>
          <p:nvSpPr>
            <p:cNvPr id="3" name="Freeform 3"/>
            <p:cNvSpPr/>
            <p:nvPr/>
          </p:nvSpPr>
          <p:spPr>
            <a:xfrm>
              <a:off x="0" y="255270"/>
              <a:ext cx="25353204" cy="69850"/>
            </a:xfrm>
            <a:custGeom>
              <a:avLst/>
              <a:gdLst/>
              <a:ahLst/>
              <a:cxnLst/>
              <a:rect l="l" t="t" r="r" b="b"/>
              <a:pathLst>
                <a:path w="25353204" h="69850">
                  <a:moveTo>
                    <a:pt x="25062374" y="0"/>
                  </a:moveTo>
                  <a:lnTo>
                    <a:pt x="0" y="0"/>
                  </a:lnTo>
                  <a:lnTo>
                    <a:pt x="0" y="69850"/>
                  </a:lnTo>
                  <a:lnTo>
                    <a:pt x="25353204" y="69850"/>
                  </a:lnTo>
                  <a:lnTo>
                    <a:pt x="25353204" y="0"/>
                  </a:lnTo>
                  <a:close/>
                </a:path>
              </a:pathLst>
            </a:custGeom>
            <a:solidFill>
              <a:srgbClr val="F5F5EF"/>
            </a:solidFill>
          </p:spPr>
        </p:sp>
      </p:grpSp>
      <p:sp>
        <p:nvSpPr>
          <p:cNvPr id="4" name="TextBox 4"/>
          <p:cNvSpPr txBox="1"/>
          <p:nvPr/>
        </p:nvSpPr>
        <p:spPr>
          <a:xfrm>
            <a:off x="2416991" y="626425"/>
            <a:ext cx="5214172" cy="821055"/>
          </a:xfrm>
          <a:prstGeom prst="rect">
            <a:avLst/>
          </a:prstGeom>
        </p:spPr>
        <p:txBody>
          <a:bodyPr lIns="0" tIns="0" rIns="0" bIns="0" rtlCol="0" anchor="t">
            <a:spAutoFit/>
          </a:bodyPr>
          <a:lstStyle/>
          <a:p>
            <a:pPr algn="ctr">
              <a:lnSpc>
                <a:spcPts val="6719"/>
              </a:lnSpc>
              <a:spcBef>
                <a:spcPct val="0"/>
              </a:spcBef>
            </a:pPr>
            <a:r>
              <a:rPr lang="en-US" sz="4800">
                <a:solidFill>
                  <a:srgbClr val="F5F5EF"/>
                </a:solidFill>
                <a:latin typeface="Cormorant Garamond Bold"/>
              </a:rPr>
              <a:t>Influencers</a:t>
            </a:r>
          </a:p>
        </p:txBody>
      </p:sp>
      <p:sp>
        <p:nvSpPr>
          <p:cNvPr id="5" name="TextBox 5"/>
          <p:cNvSpPr txBox="1"/>
          <p:nvPr/>
        </p:nvSpPr>
        <p:spPr>
          <a:xfrm>
            <a:off x="10171875" y="587763"/>
            <a:ext cx="5214172" cy="821055"/>
          </a:xfrm>
          <a:prstGeom prst="rect">
            <a:avLst/>
          </a:prstGeom>
        </p:spPr>
        <p:txBody>
          <a:bodyPr lIns="0" tIns="0" rIns="0" bIns="0" rtlCol="0" anchor="t">
            <a:spAutoFit/>
          </a:bodyPr>
          <a:lstStyle/>
          <a:p>
            <a:pPr algn="ctr">
              <a:lnSpc>
                <a:spcPts val="6719"/>
              </a:lnSpc>
              <a:spcBef>
                <a:spcPct val="0"/>
              </a:spcBef>
            </a:pPr>
            <a:r>
              <a:rPr lang="en-US" sz="4800">
                <a:solidFill>
                  <a:srgbClr val="F5F5EF"/>
                </a:solidFill>
                <a:latin typeface="Cormorant Garamond Bold"/>
              </a:rPr>
              <a:t>Bots</a:t>
            </a:r>
          </a:p>
        </p:txBody>
      </p:sp>
      <p:sp>
        <p:nvSpPr>
          <p:cNvPr id="6" name="TextBox 6"/>
          <p:cNvSpPr txBox="1"/>
          <p:nvPr/>
        </p:nvSpPr>
        <p:spPr>
          <a:xfrm>
            <a:off x="3564509" y="6968227"/>
            <a:ext cx="10809399" cy="1251585"/>
          </a:xfrm>
          <a:prstGeom prst="rect">
            <a:avLst/>
          </a:prstGeom>
        </p:spPr>
        <p:txBody>
          <a:bodyPr lIns="0" tIns="0" rIns="0" bIns="0" rtlCol="0" anchor="t">
            <a:spAutoFit/>
          </a:bodyPr>
          <a:lstStyle/>
          <a:p>
            <a:pPr algn="ctr">
              <a:lnSpc>
                <a:spcPts val="5040"/>
              </a:lnSpc>
            </a:pPr>
            <a:r>
              <a:rPr lang="en-US" sz="3600" dirty="0">
                <a:solidFill>
                  <a:srgbClr val="F5F5EF"/>
                </a:solidFill>
                <a:latin typeface="Cormorant Garamond Medium"/>
              </a:rPr>
              <a:t>18.1% of tweets were produced by accounts classified as bots. </a:t>
            </a:r>
          </a:p>
          <a:p>
            <a:pPr algn="ctr">
              <a:lnSpc>
                <a:spcPts val="5040"/>
              </a:lnSpc>
              <a:spcBef>
                <a:spcPct val="0"/>
              </a:spcBef>
            </a:pPr>
            <a:r>
              <a:rPr lang="en-US" sz="3600" dirty="0">
                <a:solidFill>
                  <a:srgbClr val="F5F5EF"/>
                </a:solidFill>
                <a:latin typeface="Cormorant Garamond Medium"/>
              </a:rPr>
              <a:t>17.2% of users in the network were classified as bots. </a:t>
            </a:r>
          </a:p>
        </p:txBody>
      </p:sp>
      <p:sp>
        <p:nvSpPr>
          <p:cNvPr id="7" name="TextBox 7"/>
          <p:cNvSpPr txBox="1"/>
          <p:nvPr/>
        </p:nvSpPr>
        <p:spPr>
          <a:xfrm>
            <a:off x="9931886" y="4942877"/>
            <a:ext cx="7461206" cy="1334022"/>
          </a:xfrm>
          <a:prstGeom prst="rect">
            <a:avLst/>
          </a:prstGeom>
        </p:spPr>
        <p:txBody>
          <a:bodyPr lIns="0" tIns="0" rIns="0" bIns="0" rtlCol="0" anchor="t">
            <a:spAutoFit/>
          </a:bodyPr>
          <a:lstStyle/>
          <a:p>
            <a:pPr algn="ctr">
              <a:lnSpc>
                <a:spcPts val="2653"/>
              </a:lnSpc>
            </a:pPr>
            <a:r>
              <a:rPr lang="en-US" sz="1895">
                <a:solidFill>
                  <a:srgbClr val="F5F5EF"/>
                </a:solidFill>
                <a:latin typeface="Cormorant Garamond Medium"/>
              </a:rPr>
              <a:t>RT @GeorgeSirdar: Putin says 95% of Global Terrorism is done by the CIA </a:t>
            </a:r>
          </a:p>
          <a:p>
            <a:pPr algn="ctr">
              <a:lnSpc>
                <a:spcPts val="2653"/>
              </a:lnSpc>
            </a:pPr>
            <a:endParaRPr lang="en-US" sz="1895">
              <a:solidFill>
                <a:srgbClr val="F5F5EF"/>
              </a:solidFill>
              <a:latin typeface="Cormorant Garamond Medium"/>
            </a:endParaRPr>
          </a:p>
          <a:p>
            <a:pPr algn="ctr">
              <a:lnSpc>
                <a:spcPts val="2653"/>
              </a:lnSpc>
            </a:pPr>
            <a:r>
              <a:rPr lang="en-US" sz="1895">
                <a:solidFill>
                  <a:srgbClr val="F5F5EF"/>
                </a:solidFill>
                <a:latin typeface="Cormorant Garamond Medium"/>
              </a:rPr>
              <a:t> #Russia #Iran #India #Putin #USA #Biden #Germany #NATO #Ukraine #â€¦</a:t>
            </a:r>
          </a:p>
          <a:p>
            <a:pPr algn="ctr">
              <a:lnSpc>
                <a:spcPts val="2653"/>
              </a:lnSpc>
              <a:spcBef>
                <a:spcPct val="0"/>
              </a:spcBef>
            </a:pPr>
            <a:endParaRPr lang="en-US" sz="1895">
              <a:solidFill>
                <a:srgbClr val="F5F5EF"/>
              </a:solidFill>
              <a:latin typeface="Cormorant Garamond Medium"/>
            </a:endParaRPr>
          </a:p>
        </p:txBody>
      </p:sp>
      <p:sp>
        <p:nvSpPr>
          <p:cNvPr id="8" name="TextBox 8"/>
          <p:cNvSpPr txBox="1"/>
          <p:nvPr/>
        </p:nvSpPr>
        <p:spPr>
          <a:xfrm>
            <a:off x="9493084" y="3855857"/>
            <a:ext cx="8029728" cy="558359"/>
          </a:xfrm>
          <a:prstGeom prst="rect">
            <a:avLst/>
          </a:prstGeom>
        </p:spPr>
        <p:txBody>
          <a:bodyPr lIns="0" tIns="0" rIns="0" bIns="0" rtlCol="0" anchor="t">
            <a:spAutoFit/>
          </a:bodyPr>
          <a:lstStyle/>
          <a:p>
            <a:pPr algn="ctr">
              <a:lnSpc>
                <a:spcPts val="2212"/>
              </a:lnSpc>
              <a:spcBef>
                <a:spcPct val="0"/>
              </a:spcBef>
            </a:pPr>
            <a:r>
              <a:rPr lang="en-US" sz="1580">
                <a:solidFill>
                  <a:srgbClr val="F5F5EF"/>
                </a:solidFill>
                <a:latin typeface="Cormorant Garamond Medium Bold"/>
              </a:rPr>
              <a:t>@RaufHabibov @sandumaiamd @EmmanuelMacron @NATO Macron's favorite courtesan #Armenia is #Iran regime's friend, whoâ€¦ https://t.co/2Zv98il0F3</a:t>
            </a:r>
          </a:p>
        </p:txBody>
      </p:sp>
      <p:sp>
        <p:nvSpPr>
          <p:cNvPr id="9" name="TextBox 9"/>
          <p:cNvSpPr txBox="1"/>
          <p:nvPr/>
        </p:nvSpPr>
        <p:spPr>
          <a:xfrm>
            <a:off x="1028700" y="5169540"/>
            <a:ext cx="7380419" cy="880696"/>
          </a:xfrm>
          <a:prstGeom prst="rect">
            <a:avLst/>
          </a:prstGeom>
        </p:spPr>
        <p:txBody>
          <a:bodyPr lIns="0" tIns="0" rIns="0" bIns="0" rtlCol="0" anchor="t">
            <a:spAutoFit/>
          </a:bodyPr>
          <a:lstStyle/>
          <a:p>
            <a:pPr algn="ctr">
              <a:lnSpc>
                <a:spcPts val="2329"/>
              </a:lnSpc>
              <a:spcBef>
                <a:spcPct val="0"/>
              </a:spcBef>
            </a:pPr>
            <a:r>
              <a:rPr lang="en-US" sz="1663">
                <a:solidFill>
                  <a:srgbClr val="F5F5EF"/>
                </a:solidFill>
                <a:latin typeface="Cormorant Garamond Medium Bold"/>
              </a:rPr>
              <a:t>"RT @nexta_tv: The #US President to visit #Poland on February 20-22, White House says</a:t>
            </a:r>
          </a:p>
          <a:p>
            <a:pPr algn="ctr">
              <a:lnSpc>
                <a:spcPts val="2329"/>
              </a:lnSpc>
              <a:spcBef>
                <a:spcPct val="0"/>
              </a:spcBef>
            </a:pPr>
            <a:endParaRPr lang="en-US" sz="1663">
              <a:solidFill>
                <a:srgbClr val="F5F5EF"/>
              </a:solidFill>
              <a:latin typeface="Cormorant Garamond Medium Bold"/>
            </a:endParaRPr>
          </a:p>
          <a:p>
            <a:pPr algn="ctr">
              <a:lnSpc>
                <a:spcPts val="2329"/>
              </a:lnSpc>
              <a:spcBef>
                <a:spcPct val="0"/>
              </a:spcBef>
            </a:pPr>
            <a:r>
              <a:rPr lang="en-US" sz="1663">
                <a:solidFill>
                  <a:srgbClr val="F5F5EF"/>
                </a:solidFill>
                <a:latin typeface="Cormorant Garamond Medium Bold"/>
              </a:rPr>
              <a:t>Earlier, Polish authorities said they had sent Joe Biâ€¦"</a:t>
            </a:r>
          </a:p>
        </p:txBody>
      </p:sp>
      <p:sp>
        <p:nvSpPr>
          <p:cNvPr id="10" name="TextBox 10"/>
          <p:cNvSpPr txBox="1"/>
          <p:nvPr/>
        </p:nvSpPr>
        <p:spPr>
          <a:xfrm>
            <a:off x="1027896" y="3853699"/>
            <a:ext cx="7279542" cy="855767"/>
          </a:xfrm>
          <a:prstGeom prst="rect">
            <a:avLst/>
          </a:prstGeom>
        </p:spPr>
        <p:txBody>
          <a:bodyPr lIns="0" tIns="0" rIns="0" bIns="0" rtlCol="0" anchor="t">
            <a:spAutoFit/>
          </a:bodyPr>
          <a:lstStyle/>
          <a:p>
            <a:pPr algn="ctr">
              <a:lnSpc>
                <a:spcPts val="2260"/>
              </a:lnSpc>
              <a:spcBef>
                <a:spcPct val="0"/>
              </a:spcBef>
            </a:pPr>
            <a:r>
              <a:rPr lang="en-US" sz="1614" dirty="0">
                <a:solidFill>
                  <a:srgbClr val="F5F5EF"/>
                </a:solidFill>
                <a:latin typeface="Cormorant Garamond Medium Bold"/>
              </a:rPr>
              <a:t>"RT @igorsushko: #Russia: Bread line </a:t>
            </a:r>
            <a:r>
              <a:rPr lang="en-US" sz="1614" dirty="0" err="1">
                <a:solidFill>
                  <a:srgbClr val="F5F5EF"/>
                </a:solidFill>
                <a:latin typeface="Cormorant Garamond Medium Bold"/>
              </a:rPr>
              <a:t>ðŸž</a:t>
            </a:r>
            <a:r>
              <a:rPr lang="en-US" sz="1614" dirty="0">
                <a:solidFill>
                  <a:srgbClr val="F5F5EF"/>
                </a:solidFill>
                <a:latin typeface="Cormorant Garamond Medium Bold"/>
              </a:rPr>
              <a:t> of Ukrainians who weren't imprisoned or executed in fascist-occupied #Mariupol. </a:t>
            </a:r>
          </a:p>
          <a:p>
            <a:pPr algn="ctr">
              <a:lnSpc>
                <a:spcPts val="2260"/>
              </a:lnSpc>
              <a:spcBef>
                <a:spcPct val="0"/>
              </a:spcBef>
            </a:pPr>
            <a:r>
              <a:rPr lang="en-US" sz="1614" dirty="0">
                <a:solidFill>
                  <a:srgbClr val="F5F5EF"/>
                </a:solidFill>
                <a:latin typeface="Cormorant Garamond Medium Bold"/>
              </a:rPr>
              <a:t>Welcome to </a:t>
            </a:r>
            <a:r>
              <a:rPr lang="en-US" sz="1614" dirty="0" err="1">
                <a:solidFill>
                  <a:srgbClr val="F5F5EF"/>
                </a:solidFill>
                <a:latin typeface="Cormorant Garamond Medium Bold"/>
              </a:rPr>
              <a:t>Russkiy</a:t>
            </a:r>
            <a:r>
              <a:rPr lang="en-US" sz="1614" dirty="0">
                <a:solidFill>
                  <a:srgbClr val="F5F5EF"/>
                </a:solidFill>
                <a:latin typeface="Cormorant Garamond Medium Bold"/>
              </a:rPr>
              <a:t> </a:t>
            </a:r>
            <a:r>
              <a:rPr lang="en-US" sz="1614" dirty="0" err="1">
                <a:solidFill>
                  <a:srgbClr val="F5F5EF"/>
                </a:solidFill>
                <a:latin typeface="Cormorant Garamond Medium Bold"/>
              </a:rPr>
              <a:t>Mâ</a:t>
            </a:r>
            <a:r>
              <a:rPr lang="en-US" sz="1614" dirty="0">
                <a:solidFill>
                  <a:srgbClr val="F5F5EF"/>
                </a:solidFill>
                <a:latin typeface="Cormorant Garamond Medium Bold"/>
              </a:rPr>
              <a:t>€¦"</a:t>
            </a:r>
          </a:p>
        </p:txBody>
      </p:sp>
      <p:sp>
        <p:nvSpPr>
          <p:cNvPr id="11" name="TextBox 11"/>
          <p:cNvSpPr txBox="1"/>
          <p:nvPr/>
        </p:nvSpPr>
        <p:spPr>
          <a:xfrm>
            <a:off x="2038142" y="1989909"/>
            <a:ext cx="5260657" cy="1253356"/>
          </a:xfrm>
          <a:prstGeom prst="rect">
            <a:avLst/>
          </a:prstGeom>
        </p:spPr>
        <p:txBody>
          <a:bodyPr lIns="0" tIns="0" rIns="0" bIns="0" rtlCol="0" anchor="t">
            <a:spAutoFit/>
          </a:bodyPr>
          <a:lstStyle/>
          <a:p>
            <a:pPr marL="777240" lvl="1" indent="-388620" algn="ctr">
              <a:lnSpc>
                <a:spcPts val="5040"/>
              </a:lnSpc>
              <a:spcBef>
                <a:spcPct val="0"/>
              </a:spcBef>
              <a:buFont typeface="Arial"/>
              <a:buChar char="•"/>
            </a:pPr>
            <a:r>
              <a:rPr lang="en-US" sz="3600" dirty="0">
                <a:solidFill>
                  <a:srgbClr val="F5F5EF"/>
                </a:solidFill>
                <a:latin typeface="Cormorant Garamond Medium"/>
              </a:rPr>
              <a:t>One subject on the tweet</a:t>
            </a:r>
          </a:p>
          <a:p>
            <a:pPr marL="777240" lvl="1" indent="-388620">
              <a:lnSpc>
                <a:spcPts val="5040"/>
              </a:lnSpc>
              <a:spcBef>
                <a:spcPct val="0"/>
              </a:spcBef>
              <a:buFont typeface="Arial"/>
              <a:buChar char="•"/>
            </a:pPr>
            <a:r>
              <a:rPr lang="en-US" sz="3600" dirty="0">
                <a:solidFill>
                  <a:srgbClr val="F5F5EF"/>
                </a:solidFill>
                <a:latin typeface="Cormorant Garamond Medium"/>
              </a:rPr>
              <a:t>Pathos often referenced</a:t>
            </a:r>
          </a:p>
        </p:txBody>
      </p:sp>
      <p:sp>
        <p:nvSpPr>
          <p:cNvPr id="12" name="TextBox 12"/>
          <p:cNvSpPr txBox="1"/>
          <p:nvPr/>
        </p:nvSpPr>
        <p:spPr>
          <a:xfrm>
            <a:off x="9148970" y="1094398"/>
            <a:ext cx="8210431" cy="2521203"/>
          </a:xfrm>
          <a:prstGeom prst="rect">
            <a:avLst/>
          </a:prstGeom>
        </p:spPr>
        <p:txBody>
          <a:bodyPr lIns="0" tIns="0" rIns="0" bIns="0" rtlCol="0" anchor="t">
            <a:spAutoFit/>
          </a:bodyPr>
          <a:lstStyle/>
          <a:p>
            <a:pPr marL="388620" lvl="1" algn="ctr">
              <a:lnSpc>
                <a:spcPts val="5040"/>
              </a:lnSpc>
            </a:pPr>
            <a:endParaRPr lang="en-US" sz="3200" dirty="0">
              <a:solidFill>
                <a:srgbClr val="F5F5EF"/>
              </a:solidFill>
              <a:latin typeface="Cormorant Garamond Medium Bold"/>
            </a:endParaRPr>
          </a:p>
          <a:p>
            <a:pPr marL="1234440" lvl="2" indent="-388620">
              <a:lnSpc>
                <a:spcPts val="5040"/>
              </a:lnSpc>
              <a:buFont typeface="Arial"/>
              <a:buChar char="•"/>
            </a:pPr>
            <a:r>
              <a:rPr lang="en-US" sz="3200" dirty="0">
                <a:solidFill>
                  <a:srgbClr val="F5F5EF"/>
                </a:solidFill>
                <a:latin typeface="Cormorant Garamond Medium Bold"/>
              </a:rPr>
              <a:t>Often includes links</a:t>
            </a:r>
          </a:p>
          <a:p>
            <a:pPr marL="1234440" lvl="2" indent="-388620">
              <a:lnSpc>
                <a:spcPts val="5040"/>
              </a:lnSpc>
              <a:buFont typeface="Arial"/>
              <a:buChar char="•"/>
            </a:pPr>
            <a:r>
              <a:rPr lang="en-US" sz="3200" dirty="0">
                <a:solidFill>
                  <a:srgbClr val="F5F5EF"/>
                </a:solidFill>
                <a:latin typeface="Cormorant Garamond Medium Bold"/>
              </a:rPr>
              <a:t>Prolific use of </a:t>
            </a:r>
            <a:r>
              <a:rPr lang="en-US" sz="3200" dirty="0" err="1">
                <a:solidFill>
                  <a:srgbClr val="F5F5EF"/>
                </a:solidFill>
                <a:latin typeface="Cormorant Garamond Medium Bold"/>
              </a:rPr>
              <a:t>hastags</a:t>
            </a:r>
            <a:r>
              <a:rPr lang="en-US" sz="3200" dirty="0">
                <a:solidFill>
                  <a:srgbClr val="F5F5EF"/>
                </a:solidFill>
                <a:latin typeface="Cormorant Garamond Medium Bold"/>
              </a:rPr>
              <a:t> &amp; unique mention</a:t>
            </a:r>
          </a:p>
          <a:p>
            <a:pPr marL="1234440" lvl="2" indent="-388620">
              <a:lnSpc>
                <a:spcPts val="5040"/>
              </a:lnSpc>
              <a:spcBef>
                <a:spcPct val="0"/>
              </a:spcBef>
              <a:buFont typeface="Arial"/>
              <a:buChar char="•"/>
            </a:pPr>
            <a:r>
              <a:rPr lang="en-US" sz="3200" dirty="0">
                <a:solidFill>
                  <a:srgbClr val="F5F5EF"/>
                </a:solidFill>
                <a:latin typeface="Cormorant Garamond Medium Bold"/>
              </a:rPr>
              <a:t>Multiple subjects in the tweet</a:t>
            </a:r>
          </a:p>
        </p:txBody>
      </p:sp>
      <p:sp>
        <p:nvSpPr>
          <p:cNvPr id="13" name="TextBox 13"/>
          <p:cNvSpPr txBox="1"/>
          <p:nvPr/>
        </p:nvSpPr>
        <p:spPr>
          <a:xfrm>
            <a:off x="519087" y="8353162"/>
            <a:ext cx="17249826" cy="2527935"/>
          </a:xfrm>
          <a:prstGeom prst="rect">
            <a:avLst/>
          </a:prstGeom>
        </p:spPr>
        <p:txBody>
          <a:bodyPr lIns="0" tIns="0" rIns="0" bIns="0" rtlCol="0" anchor="t">
            <a:spAutoFit/>
          </a:bodyPr>
          <a:lstStyle/>
          <a:p>
            <a:pPr algn="ctr">
              <a:lnSpc>
                <a:spcPts val="5040"/>
              </a:lnSpc>
            </a:pPr>
            <a:r>
              <a:rPr lang="en-US" sz="3600" dirty="0">
                <a:solidFill>
                  <a:srgbClr val="F5F5EF"/>
                </a:solidFill>
                <a:latin typeface="Cormorant Garamond Medium Bold"/>
              </a:rPr>
              <a:t>Our original data set had 2.3 hashtags per tweet. The dataset filtered to contain bots only had 2.9 hashtags per tweet. No considerable difference in the number of mentions, but the type of mentions used by bots was </a:t>
            </a:r>
            <a:r>
              <a:rPr lang="en-US" sz="3600" dirty="0" err="1">
                <a:solidFill>
                  <a:srgbClr val="F5F5EF"/>
                </a:solidFill>
                <a:latin typeface="Cormorant Garamond Medium Bold"/>
              </a:rPr>
              <a:t>pecuiliar</a:t>
            </a:r>
            <a:r>
              <a:rPr lang="en-US" sz="3600" dirty="0">
                <a:solidFill>
                  <a:srgbClr val="F5F5EF"/>
                </a:solidFill>
                <a:latin typeface="Cormorant Garamond Medium Bold"/>
              </a:rPr>
              <a:t>.</a:t>
            </a:r>
          </a:p>
          <a:p>
            <a:pPr algn="ctr">
              <a:lnSpc>
                <a:spcPts val="5040"/>
              </a:lnSpc>
              <a:spcBef>
                <a:spcPct val="0"/>
              </a:spcBef>
            </a:pPr>
            <a:endParaRPr lang="en-US" sz="3600" dirty="0">
              <a:solidFill>
                <a:srgbClr val="F5F5EF"/>
              </a:solidFill>
              <a:latin typeface="Cormorant Garamond Medium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0" y="8889740"/>
            <a:ext cx="18288000" cy="1411968"/>
            <a:chOff x="0" y="0"/>
            <a:chExt cx="6186311" cy="477629"/>
          </a:xfrm>
        </p:grpSpPr>
        <p:sp>
          <p:nvSpPr>
            <p:cNvPr id="3" name="Freeform 3"/>
            <p:cNvSpPr/>
            <p:nvPr/>
          </p:nvSpPr>
          <p:spPr>
            <a:xfrm>
              <a:off x="0" y="0"/>
              <a:ext cx="6186311" cy="477629"/>
            </a:xfrm>
            <a:custGeom>
              <a:avLst/>
              <a:gdLst/>
              <a:ahLst/>
              <a:cxnLst/>
              <a:rect l="l" t="t" r="r" b="b"/>
              <a:pathLst>
                <a:path w="6186311" h="477629">
                  <a:moveTo>
                    <a:pt x="0" y="0"/>
                  </a:moveTo>
                  <a:lnTo>
                    <a:pt x="6186311" y="0"/>
                  </a:lnTo>
                  <a:lnTo>
                    <a:pt x="6186311" y="477629"/>
                  </a:lnTo>
                  <a:lnTo>
                    <a:pt x="0" y="477629"/>
                  </a:lnTo>
                  <a:close/>
                </a:path>
              </a:pathLst>
            </a:custGeom>
            <a:solidFill>
              <a:srgbClr val="024B22"/>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937836">
            <a:off x="15706511" y="353584"/>
            <a:ext cx="8573669" cy="7994946"/>
          </a:xfrm>
          <a:prstGeom prst="rect">
            <a:avLst/>
          </a:prstGeom>
        </p:spPr>
      </p:pic>
      <p:pic>
        <p:nvPicPr>
          <p:cNvPr id="5" name="Picture 5"/>
          <p:cNvPicPr>
            <a:picLocks noChangeAspect="1"/>
          </p:cNvPicPr>
          <p:nvPr/>
        </p:nvPicPr>
        <p:blipFill>
          <a:blip r:embed="rId4"/>
          <a:srcRect l="4484" r="3377"/>
          <a:stretch>
            <a:fillRect/>
          </a:stretch>
        </p:blipFill>
        <p:spPr>
          <a:xfrm>
            <a:off x="8162874" y="1340794"/>
            <a:ext cx="7072534" cy="3874967"/>
          </a:xfrm>
          <a:prstGeom prst="rect">
            <a:avLst/>
          </a:prstGeom>
        </p:spPr>
      </p:pic>
      <p:pic>
        <p:nvPicPr>
          <p:cNvPr id="6" name="Picture 6"/>
          <p:cNvPicPr>
            <a:picLocks noChangeAspect="1"/>
          </p:cNvPicPr>
          <p:nvPr/>
        </p:nvPicPr>
        <p:blipFill>
          <a:blip r:embed="rId5"/>
          <a:srcRect r="3443"/>
          <a:stretch>
            <a:fillRect/>
          </a:stretch>
        </p:blipFill>
        <p:spPr>
          <a:xfrm>
            <a:off x="433173" y="1328184"/>
            <a:ext cx="7435810" cy="3887577"/>
          </a:xfrm>
          <a:prstGeom prst="rect">
            <a:avLst/>
          </a:prstGeom>
        </p:spPr>
      </p:pic>
      <p:sp>
        <p:nvSpPr>
          <p:cNvPr id="7" name="TextBox 7"/>
          <p:cNvSpPr txBox="1"/>
          <p:nvPr/>
        </p:nvSpPr>
        <p:spPr>
          <a:xfrm>
            <a:off x="685241" y="185440"/>
            <a:ext cx="8212829" cy="1036131"/>
          </a:xfrm>
          <a:prstGeom prst="rect">
            <a:avLst/>
          </a:prstGeom>
        </p:spPr>
        <p:txBody>
          <a:bodyPr lIns="0" tIns="0" rIns="0" bIns="0" rtlCol="0" anchor="t">
            <a:spAutoFit/>
          </a:bodyPr>
          <a:lstStyle/>
          <a:p>
            <a:pPr>
              <a:lnSpc>
                <a:spcPts val="8960"/>
              </a:lnSpc>
              <a:spcBef>
                <a:spcPct val="0"/>
              </a:spcBef>
            </a:pPr>
            <a:r>
              <a:rPr lang="en-US" sz="6400">
                <a:solidFill>
                  <a:srgbClr val="000000"/>
                </a:solidFill>
                <a:latin typeface="Cormorant Garamond Bold"/>
              </a:rPr>
              <a:t>Networks with Bots</a:t>
            </a:r>
          </a:p>
        </p:txBody>
      </p:sp>
      <p:sp>
        <p:nvSpPr>
          <p:cNvPr id="8" name="TextBox 8"/>
          <p:cNvSpPr txBox="1"/>
          <p:nvPr/>
        </p:nvSpPr>
        <p:spPr>
          <a:xfrm>
            <a:off x="685241" y="6492649"/>
            <a:ext cx="15861880" cy="1916760"/>
          </a:xfrm>
          <a:prstGeom prst="rect">
            <a:avLst/>
          </a:prstGeom>
        </p:spPr>
        <p:txBody>
          <a:bodyPr lIns="0" tIns="0" rIns="0" bIns="0" rtlCol="0" anchor="t">
            <a:spAutoFit/>
          </a:bodyPr>
          <a:lstStyle/>
          <a:p>
            <a:pPr algn="just">
              <a:lnSpc>
                <a:spcPts val="3099"/>
              </a:lnSpc>
            </a:pPr>
            <a:r>
              <a:rPr lang="en-US" sz="2213">
                <a:solidFill>
                  <a:srgbClr val="000000"/>
                </a:solidFill>
                <a:latin typeface="Cormorant Garamond Medium Bold"/>
              </a:rPr>
              <a:t>The left network represents the entire network with bot accounts highlighted in dark red, while the right network is the same network with all bot accounts removed. Despite the removal of bot accounts, the right network remains fairly dense, suggesting that it is self-sustaining. This contradicts the conventional narrative that bots are solely responsible for shaping the narrative of the Russia-Ukraine propaganda network, as our analysis suggests that the network is driven by both human and bot accounts.</a:t>
            </a:r>
          </a:p>
          <a:p>
            <a:pPr algn="just">
              <a:lnSpc>
                <a:spcPts val="3099"/>
              </a:lnSpc>
              <a:spcBef>
                <a:spcPct val="0"/>
              </a:spcBef>
            </a:pPr>
            <a:endParaRPr lang="en-US" sz="2213">
              <a:solidFill>
                <a:srgbClr val="000000"/>
              </a:solidFill>
              <a:latin typeface="Cormorant Garamond Medium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24B2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2531686"/>
            <a:ext cx="18288000" cy="8476870"/>
            <a:chOff x="0" y="0"/>
            <a:chExt cx="13699490" cy="6350000"/>
          </a:xfrm>
        </p:grpSpPr>
        <p:sp>
          <p:nvSpPr>
            <p:cNvPr id="3" name="Freeform 3"/>
            <p:cNvSpPr/>
            <p:nvPr/>
          </p:nvSpPr>
          <p:spPr>
            <a:xfrm>
              <a:off x="0" y="0"/>
              <a:ext cx="13699489" cy="6350000"/>
            </a:xfrm>
            <a:custGeom>
              <a:avLst/>
              <a:gdLst/>
              <a:ahLst/>
              <a:cxnLst/>
              <a:rect l="l" t="t" r="r" b="b"/>
              <a:pathLst>
                <a:path w="13699489" h="6350000">
                  <a:moveTo>
                    <a:pt x="13699489" y="6350000"/>
                  </a:moveTo>
                  <a:lnTo>
                    <a:pt x="0" y="6350000"/>
                  </a:lnTo>
                  <a:lnTo>
                    <a:pt x="0" y="1899920"/>
                  </a:lnTo>
                  <a:cubicBezTo>
                    <a:pt x="0" y="1899920"/>
                    <a:pt x="2849880" y="0"/>
                    <a:pt x="6899910" y="0"/>
                  </a:cubicBezTo>
                  <a:cubicBezTo>
                    <a:pt x="11300460" y="0"/>
                    <a:pt x="13699489" y="1899920"/>
                    <a:pt x="13699489" y="1899920"/>
                  </a:cubicBezTo>
                  <a:lnTo>
                    <a:pt x="13699489" y="6350000"/>
                  </a:lnTo>
                  <a:close/>
                </a:path>
              </a:pathLst>
            </a:custGeom>
            <a:solidFill>
              <a:srgbClr val="FAFAFA">
                <a:alpha val="9804"/>
              </a:srgbClr>
            </a:solidFill>
            <a:ln w="12700">
              <a:solidFill>
                <a:srgbClr val="000000"/>
              </a:solidFill>
            </a:ln>
          </p:spPr>
        </p:sp>
      </p:grpSp>
      <p:sp>
        <p:nvSpPr>
          <p:cNvPr id="4" name="TextBox 4"/>
          <p:cNvSpPr txBox="1"/>
          <p:nvPr/>
        </p:nvSpPr>
        <p:spPr>
          <a:xfrm>
            <a:off x="5808562" y="914400"/>
            <a:ext cx="6670876" cy="1036131"/>
          </a:xfrm>
          <a:prstGeom prst="rect">
            <a:avLst/>
          </a:prstGeom>
        </p:spPr>
        <p:txBody>
          <a:bodyPr lIns="0" tIns="0" rIns="0" bIns="0" rtlCol="0" anchor="t">
            <a:spAutoFit/>
          </a:bodyPr>
          <a:lstStyle/>
          <a:p>
            <a:pPr algn="ctr">
              <a:lnSpc>
                <a:spcPts val="8960"/>
              </a:lnSpc>
              <a:spcBef>
                <a:spcPct val="0"/>
              </a:spcBef>
            </a:pPr>
            <a:r>
              <a:rPr lang="en-US" sz="6400">
                <a:solidFill>
                  <a:srgbClr val="F5F5EF"/>
                </a:solidFill>
                <a:latin typeface="Cormorant Garamond Bold"/>
              </a:rPr>
              <a:t>Topic Modelling</a:t>
            </a:r>
          </a:p>
        </p:txBody>
      </p:sp>
      <p:sp>
        <p:nvSpPr>
          <p:cNvPr id="5" name="TextBox 5"/>
          <p:cNvSpPr txBox="1"/>
          <p:nvPr/>
        </p:nvSpPr>
        <p:spPr>
          <a:xfrm>
            <a:off x="1546685" y="2465011"/>
            <a:ext cx="3604589" cy="571650"/>
          </a:xfrm>
          <a:prstGeom prst="rect">
            <a:avLst/>
          </a:prstGeom>
        </p:spPr>
        <p:txBody>
          <a:bodyPr lIns="0" tIns="0" rIns="0" bIns="0" rtlCol="0" anchor="t">
            <a:spAutoFit/>
          </a:bodyPr>
          <a:lstStyle/>
          <a:p>
            <a:pPr marL="0" lvl="0" indent="0" algn="ctr">
              <a:lnSpc>
                <a:spcPts val="5040"/>
              </a:lnSpc>
              <a:spcBef>
                <a:spcPct val="0"/>
              </a:spcBef>
            </a:pPr>
            <a:r>
              <a:rPr lang="en-US" sz="3600">
                <a:solidFill>
                  <a:srgbClr val="FFFFFF"/>
                </a:solidFill>
                <a:latin typeface="Cormorant Garamond Medium Bold"/>
              </a:rPr>
              <a:t>Topic 1</a:t>
            </a:r>
          </a:p>
        </p:txBody>
      </p:sp>
      <p:sp>
        <p:nvSpPr>
          <p:cNvPr id="6" name="TextBox 6"/>
          <p:cNvSpPr txBox="1"/>
          <p:nvPr/>
        </p:nvSpPr>
        <p:spPr>
          <a:xfrm>
            <a:off x="7341706" y="2465011"/>
            <a:ext cx="3604589" cy="571650"/>
          </a:xfrm>
          <a:prstGeom prst="rect">
            <a:avLst/>
          </a:prstGeom>
        </p:spPr>
        <p:txBody>
          <a:bodyPr lIns="0" tIns="0" rIns="0" bIns="0" rtlCol="0" anchor="t">
            <a:spAutoFit/>
          </a:bodyPr>
          <a:lstStyle/>
          <a:p>
            <a:pPr marL="0" lvl="0" indent="0" algn="ctr">
              <a:lnSpc>
                <a:spcPts val="5040"/>
              </a:lnSpc>
              <a:spcBef>
                <a:spcPct val="0"/>
              </a:spcBef>
            </a:pPr>
            <a:r>
              <a:rPr lang="en-US" sz="3600">
                <a:solidFill>
                  <a:srgbClr val="FFFFFF"/>
                </a:solidFill>
                <a:latin typeface="Cormorant Garamond Medium Bold"/>
              </a:rPr>
              <a:t>Topic 2</a:t>
            </a:r>
          </a:p>
        </p:txBody>
      </p:sp>
      <p:sp>
        <p:nvSpPr>
          <p:cNvPr id="7" name="TextBox 7"/>
          <p:cNvSpPr txBox="1"/>
          <p:nvPr/>
        </p:nvSpPr>
        <p:spPr>
          <a:xfrm>
            <a:off x="12410247" y="2465011"/>
            <a:ext cx="3604589" cy="1168065"/>
          </a:xfrm>
          <a:prstGeom prst="rect">
            <a:avLst/>
          </a:prstGeom>
        </p:spPr>
        <p:txBody>
          <a:bodyPr lIns="0" tIns="0" rIns="0" bIns="0" rtlCol="0" anchor="t">
            <a:spAutoFit/>
          </a:bodyPr>
          <a:lstStyle/>
          <a:p>
            <a:pPr algn="ctr">
              <a:lnSpc>
                <a:spcPts val="5039"/>
              </a:lnSpc>
            </a:pPr>
            <a:r>
              <a:rPr lang="en-US" sz="3599">
                <a:solidFill>
                  <a:srgbClr val="FFFFFF"/>
                </a:solidFill>
                <a:latin typeface="Cormorant Garamond Medium Bold"/>
              </a:rPr>
              <a:t>Topic 3</a:t>
            </a:r>
          </a:p>
          <a:p>
            <a:pPr marL="0" lvl="0" indent="0" algn="ctr">
              <a:lnSpc>
                <a:spcPts val="5040"/>
              </a:lnSpc>
              <a:spcBef>
                <a:spcPct val="0"/>
              </a:spcBef>
            </a:pPr>
            <a:endParaRPr lang="en-US" sz="3599">
              <a:solidFill>
                <a:srgbClr val="FFFFFF"/>
              </a:solidFill>
              <a:latin typeface="Cormorant Garamond Medium Bold"/>
            </a:endParaRPr>
          </a:p>
        </p:txBody>
      </p:sp>
      <p:grpSp>
        <p:nvGrpSpPr>
          <p:cNvPr id="8" name="Group 8"/>
          <p:cNvGrpSpPr/>
          <p:nvPr/>
        </p:nvGrpSpPr>
        <p:grpSpPr>
          <a:xfrm>
            <a:off x="595271" y="3356398"/>
            <a:ext cx="5507417" cy="4850617"/>
            <a:chOff x="0" y="0"/>
            <a:chExt cx="7343222" cy="6467489"/>
          </a:xfrm>
        </p:grpSpPr>
        <p:grpSp>
          <p:nvGrpSpPr>
            <p:cNvPr id="9" name="Group 9"/>
            <p:cNvGrpSpPr/>
            <p:nvPr/>
          </p:nvGrpSpPr>
          <p:grpSpPr>
            <a:xfrm>
              <a:off x="0" y="0"/>
              <a:ext cx="7343222" cy="6467489"/>
              <a:chOff x="0" y="0"/>
              <a:chExt cx="967129" cy="851792"/>
            </a:xfrm>
          </p:grpSpPr>
          <p:sp>
            <p:nvSpPr>
              <p:cNvPr id="10" name="Freeform 10"/>
              <p:cNvSpPr/>
              <p:nvPr/>
            </p:nvSpPr>
            <p:spPr>
              <a:xfrm>
                <a:off x="0" y="0"/>
                <a:ext cx="967129" cy="851792"/>
              </a:xfrm>
              <a:custGeom>
                <a:avLst/>
                <a:gdLst/>
                <a:ahLst/>
                <a:cxnLst/>
                <a:rect l="l" t="t" r="r" b="b"/>
                <a:pathLst>
                  <a:path w="967129" h="851792">
                    <a:moveTo>
                      <a:pt x="842669" y="851792"/>
                    </a:moveTo>
                    <a:lnTo>
                      <a:pt x="124460" y="851792"/>
                    </a:lnTo>
                    <a:cubicBezTo>
                      <a:pt x="55880" y="851792"/>
                      <a:pt x="0" y="795912"/>
                      <a:pt x="0" y="727332"/>
                    </a:cubicBezTo>
                    <a:lnTo>
                      <a:pt x="0" y="124460"/>
                    </a:lnTo>
                    <a:cubicBezTo>
                      <a:pt x="0" y="55880"/>
                      <a:pt x="55880" y="0"/>
                      <a:pt x="124460" y="0"/>
                    </a:cubicBezTo>
                    <a:lnTo>
                      <a:pt x="842669" y="0"/>
                    </a:lnTo>
                    <a:cubicBezTo>
                      <a:pt x="911249" y="0"/>
                      <a:pt x="967129" y="55880"/>
                      <a:pt x="967129" y="124460"/>
                    </a:cubicBezTo>
                    <a:lnTo>
                      <a:pt x="967129" y="727332"/>
                    </a:lnTo>
                    <a:cubicBezTo>
                      <a:pt x="967129" y="795912"/>
                      <a:pt x="911249" y="851792"/>
                      <a:pt x="842669" y="851792"/>
                    </a:cubicBezTo>
                    <a:close/>
                  </a:path>
                </a:pathLst>
              </a:custGeom>
              <a:solidFill>
                <a:srgbClr val="FFFFFF"/>
              </a:solidFill>
            </p:spPr>
          </p:sp>
        </p:grpSp>
        <p:pic>
          <p:nvPicPr>
            <p:cNvPr id="11" name="Picture 1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424834" y="2599434"/>
              <a:ext cx="493555" cy="389459"/>
            </a:xfrm>
            <a:prstGeom prst="rect">
              <a:avLst/>
            </a:prstGeom>
          </p:spPr>
        </p:pic>
        <p:sp>
          <p:nvSpPr>
            <p:cNvPr id="12" name="TextBox 12"/>
            <p:cNvSpPr txBox="1"/>
            <p:nvPr/>
          </p:nvSpPr>
          <p:spPr>
            <a:xfrm>
              <a:off x="681808" y="3402450"/>
              <a:ext cx="5979606" cy="1708691"/>
            </a:xfrm>
            <a:prstGeom prst="rect">
              <a:avLst/>
            </a:prstGeom>
          </p:spPr>
          <p:txBody>
            <a:bodyPr lIns="0" tIns="0" rIns="0" bIns="0" rtlCol="0" anchor="t">
              <a:spAutoFit/>
            </a:bodyPr>
            <a:lstStyle/>
            <a:p>
              <a:pPr algn="ctr">
                <a:lnSpc>
                  <a:spcPts val="3940"/>
                </a:lnSpc>
                <a:spcBef>
                  <a:spcPct val="0"/>
                </a:spcBef>
              </a:pPr>
              <a:r>
                <a:rPr lang="en-US" sz="2462">
                  <a:solidFill>
                    <a:srgbClr val="000000">
                      <a:alpha val="80000"/>
                    </a:srgbClr>
                  </a:solidFill>
                  <a:latin typeface="HK Grotesk Light Bold"/>
                </a:rPr>
                <a:t>words near topic:</a:t>
              </a:r>
              <a:r>
                <a:rPr lang="en-US" sz="2462" u="none">
                  <a:solidFill>
                    <a:srgbClr val="000000">
                      <a:alpha val="80000"/>
                    </a:srgbClr>
                  </a:solidFill>
                  <a:latin typeface="HK Grotesk Light Bold"/>
                </a:rPr>
                <a:t> https, co, watch, pm , abpnews)</a:t>
              </a:r>
            </a:p>
            <a:p>
              <a:pPr marL="0" lvl="0" indent="0" algn="ctr">
                <a:lnSpc>
                  <a:spcPts val="3940"/>
                </a:lnSpc>
                <a:spcBef>
                  <a:spcPct val="0"/>
                </a:spcBef>
              </a:pPr>
              <a:endParaRPr lang="en-US" sz="2462" u="none">
                <a:solidFill>
                  <a:srgbClr val="000000">
                    <a:alpha val="80000"/>
                  </a:srgbClr>
                </a:solidFill>
                <a:latin typeface="HK Grotesk Light Bold"/>
              </a:endParaRPr>
            </a:p>
          </p:txBody>
        </p:sp>
      </p:grpSp>
      <p:grpSp>
        <p:nvGrpSpPr>
          <p:cNvPr id="13" name="Group 13"/>
          <p:cNvGrpSpPr/>
          <p:nvPr/>
        </p:nvGrpSpPr>
        <p:grpSpPr>
          <a:xfrm>
            <a:off x="6417080" y="3356398"/>
            <a:ext cx="5175364" cy="4931579"/>
            <a:chOff x="0" y="0"/>
            <a:chExt cx="6900485" cy="6575439"/>
          </a:xfrm>
        </p:grpSpPr>
        <p:grpSp>
          <p:nvGrpSpPr>
            <p:cNvPr id="14" name="Group 14"/>
            <p:cNvGrpSpPr/>
            <p:nvPr/>
          </p:nvGrpSpPr>
          <p:grpSpPr>
            <a:xfrm>
              <a:off x="0" y="0"/>
              <a:ext cx="6900485" cy="6575439"/>
              <a:chOff x="0" y="0"/>
              <a:chExt cx="967129" cy="921572"/>
            </a:xfrm>
          </p:grpSpPr>
          <p:sp>
            <p:nvSpPr>
              <p:cNvPr id="15" name="Freeform 15"/>
              <p:cNvSpPr/>
              <p:nvPr/>
            </p:nvSpPr>
            <p:spPr>
              <a:xfrm>
                <a:off x="0" y="0"/>
                <a:ext cx="967129" cy="921573"/>
              </a:xfrm>
              <a:custGeom>
                <a:avLst/>
                <a:gdLst/>
                <a:ahLst/>
                <a:cxnLst/>
                <a:rect l="l" t="t" r="r" b="b"/>
                <a:pathLst>
                  <a:path w="967129" h="921573">
                    <a:moveTo>
                      <a:pt x="842669" y="921572"/>
                    </a:moveTo>
                    <a:lnTo>
                      <a:pt x="124460" y="921572"/>
                    </a:lnTo>
                    <a:cubicBezTo>
                      <a:pt x="55880" y="921572"/>
                      <a:pt x="0" y="865692"/>
                      <a:pt x="0" y="797112"/>
                    </a:cubicBezTo>
                    <a:lnTo>
                      <a:pt x="0" y="124460"/>
                    </a:lnTo>
                    <a:cubicBezTo>
                      <a:pt x="0" y="55880"/>
                      <a:pt x="55880" y="0"/>
                      <a:pt x="124460" y="0"/>
                    </a:cubicBezTo>
                    <a:lnTo>
                      <a:pt x="842669" y="0"/>
                    </a:lnTo>
                    <a:cubicBezTo>
                      <a:pt x="911249" y="0"/>
                      <a:pt x="967129" y="55880"/>
                      <a:pt x="967129" y="124460"/>
                    </a:cubicBezTo>
                    <a:lnTo>
                      <a:pt x="967129" y="797113"/>
                    </a:lnTo>
                    <a:cubicBezTo>
                      <a:pt x="967129" y="865693"/>
                      <a:pt x="911249" y="921573"/>
                      <a:pt x="842669" y="921573"/>
                    </a:cubicBezTo>
                    <a:close/>
                  </a:path>
                </a:pathLst>
              </a:custGeom>
              <a:solidFill>
                <a:srgbClr val="FFFFFF"/>
              </a:solidFill>
            </p:spPr>
          </p:sp>
        </p:grpSp>
        <p:pic>
          <p:nvPicPr>
            <p:cNvPr id="16" name="Picture 1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18344" y="2382962"/>
              <a:ext cx="463797" cy="365978"/>
            </a:xfrm>
            <a:prstGeom prst="rect">
              <a:avLst/>
            </a:prstGeom>
          </p:spPr>
        </p:pic>
        <p:sp>
          <p:nvSpPr>
            <p:cNvPr id="17" name="TextBox 17"/>
            <p:cNvSpPr txBox="1"/>
            <p:nvPr/>
          </p:nvSpPr>
          <p:spPr>
            <a:xfrm>
              <a:off x="640701" y="1033610"/>
              <a:ext cx="5619083" cy="572465"/>
            </a:xfrm>
            <a:prstGeom prst="rect">
              <a:avLst/>
            </a:prstGeom>
          </p:spPr>
          <p:txBody>
            <a:bodyPr lIns="0" tIns="0" rIns="0" bIns="0" rtlCol="0" anchor="t">
              <a:spAutoFit/>
            </a:bodyPr>
            <a:lstStyle/>
            <a:p>
              <a:pPr marL="0" lvl="0" indent="0" algn="ctr">
                <a:lnSpc>
                  <a:spcPts val="4231"/>
                </a:lnSpc>
                <a:spcBef>
                  <a:spcPct val="0"/>
                </a:spcBef>
              </a:pPr>
              <a:r>
                <a:rPr lang="en-US" sz="2644">
                  <a:solidFill>
                    <a:srgbClr val="000000">
                      <a:alpha val="80000"/>
                    </a:srgbClr>
                  </a:solidFill>
                  <a:latin typeface="HK Grotesk Medium Bold"/>
                </a:rPr>
                <a:t>General War &amp; Hashtags</a:t>
              </a:r>
            </a:p>
          </p:txBody>
        </p:sp>
        <p:sp>
          <p:nvSpPr>
            <p:cNvPr id="18" name="TextBox 18"/>
            <p:cNvSpPr txBox="1"/>
            <p:nvPr/>
          </p:nvSpPr>
          <p:spPr>
            <a:xfrm>
              <a:off x="640701" y="3122295"/>
              <a:ext cx="5619083" cy="2178573"/>
            </a:xfrm>
            <a:prstGeom prst="rect">
              <a:avLst/>
            </a:prstGeom>
          </p:spPr>
          <p:txBody>
            <a:bodyPr lIns="0" tIns="0" rIns="0" bIns="0" rtlCol="0" anchor="t">
              <a:spAutoFit/>
            </a:bodyPr>
            <a:lstStyle/>
            <a:p>
              <a:pPr marL="0" lvl="0" indent="0" algn="ctr">
                <a:lnSpc>
                  <a:spcPts val="3702"/>
                </a:lnSpc>
                <a:spcBef>
                  <a:spcPct val="0"/>
                </a:spcBef>
              </a:pPr>
              <a:r>
                <a:rPr lang="en-US" sz="2314">
                  <a:solidFill>
                    <a:srgbClr val="000000">
                      <a:alpha val="80000"/>
                    </a:srgbClr>
                  </a:solidFill>
                  <a:latin typeface="HK Grotesk Light Bold"/>
                </a:rPr>
                <a:t>(ukrainewar, ukrainewillwin, ukrainerussianwar, ukrainerussiawar, slavaukraini, russianukrainianwar, war, forces)</a:t>
              </a:r>
            </a:p>
          </p:txBody>
        </p:sp>
      </p:grpSp>
      <p:grpSp>
        <p:nvGrpSpPr>
          <p:cNvPr id="19" name="Group 19"/>
          <p:cNvGrpSpPr/>
          <p:nvPr/>
        </p:nvGrpSpPr>
        <p:grpSpPr>
          <a:xfrm>
            <a:off x="11864238" y="3356398"/>
            <a:ext cx="5175364" cy="4931579"/>
            <a:chOff x="0" y="0"/>
            <a:chExt cx="6900485" cy="6575439"/>
          </a:xfrm>
        </p:grpSpPr>
        <p:grpSp>
          <p:nvGrpSpPr>
            <p:cNvPr id="20" name="Group 20"/>
            <p:cNvGrpSpPr/>
            <p:nvPr/>
          </p:nvGrpSpPr>
          <p:grpSpPr>
            <a:xfrm>
              <a:off x="0" y="0"/>
              <a:ext cx="6900485" cy="6575439"/>
              <a:chOff x="0" y="0"/>
              <a:chExt cx="967129" cy="921572"/>
            </a:xfrm>
          </p:grpSpPr>
          <p:sp>
            <p:nvSpPr>
              <p:cNvPr id="21" name="Freeform 21"/>
              <p:cNvSpPr/>
              <p:nvPr/>
            </p:nvSpPr>
            <p:spPr>
              <a:xfrm>
                <a:off x="0" y="0"/>
                <a:ext cx="967129" cy="921573"/>
              </a:xfrm>
              <a:custGeom>
                <a:avLst/>
                <a:gdLst/>
                <a:ahLst/>
                <a:cxnLst/>
                <a:rect l="l" t="t" r="r" b="b"/>
                <a:pathLst>
                  <a:path w="967129" h="921573">
                    <a:moveTo>
                      <a:pt x="842669" y="921572"/>
                    </a:moveTo>
                    <a:lnTo>
                      <a:pt x="124460" y="921572"/>
                    </a:lnTo>
                    <a:cubicBezTo>
                      <a:pt x="55880" y="921572"/>
                      <a:pt x="0" y="865692"/>
                      <a:pt x="0" y="797112"/>
                    </a:cubicBezTo>
                    <a:lnTo>
                      <a:pt x="0" y="124460"/>
                    </a:lnTo>
                    <a:cubicBezTo>
                      <a:pt x="0" y="55880"/>
                      <a:pt x="55880" y="0"/>
                      <a:pt x="124460" y="0"/>
                    </a:cubicBezTo>
                    <a:lnTo>
                      <a:pt x="842669" y="0"/>
                    </a:lnTo>
                    <a:cubicBezTo>
                      <a:pt x="911249" y="0"/>
                      <a:pt x="967129" y="55880"/>
                      <a:pt x="967129" y="124460"/>
                    </a:cubicBezTo>
                    <a:lnTo>
                      <a:pt x="967129" y="797113"/>
                    </a:lnTo>
                    <a:cubicBezTo>
                      <a:pt x="967129" y="865693"/>
                      <a:pt x="911249" y="921573"/>
                      <a:pt x="842669" y="921573"/>
                    </a:cubicBezTo>
                    <a:close/>
                  </a:path>
                </a:pathLst>
              </a:custGeom>
              <a:solidFill>
                <a:srgbClr val="FFFFFF"/>
              </a:solidFill>
            </p:spPr>
          </p:sp>
        </p:grpSp>
        <p:pic>
          <p:nvPicPr>
            <p:cNvPr id="22" name="Picture 2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18344" y="2382962"/>
              <a:ext cx="463797" cy="365978"/>
            </a:xfrm>
            <a:prstGeom prst="rect">
              <a:avLst/>
            </a:prstGeom>
          </p:spPr>
        </p:pic>
        <p:sp>
          <p:nvSpPr>
            <p:cNvPr id="23" name="TextBox 23"/>
            <p:cNvSpPr txBox="1"/>
            <p:nvPr/>
          </p:nvSpPr>
          <p:spPr>
            <a:xfrm>
              <a:off x="640701" y="1033610"/>
              <a:ext cx="5619083" cy="572465"/>
            </a:xfrm>
            <a:prstGeom prst="rect">
              <a:avLst/>
            </a:prstGeom>
          </p:spPr>
          <p:txBody>
            <a:bodyPr lIns="0" tIns="0" rIns="0" bIns="0" rtlCol="0" anchor="t">
              <a:spAutoFit/>
            </a:bodyPr>
            <a:lstStyle/>
            <a:p>
              <a:pPr marL="0" lvl="0" indent="0" algn="ctr">
                <a:lnSpc>
                  <a:spcPts val="4231"/>
                </a:lnSpc>
                <a:spcBef>
                  <a:spcPct val="0"/>
                </a:spcBef>
              </a:pPr>
              <a:r>
                <a:rPr lang="en-US" sz="2644">
                  <a:solidFill>
                    <a:srgbClr val="000000">
                      <a:alpha val="80000"/>
                    </a:srgbClr>
                  </a:solidFill>
                  <a:latin typeface="HK Grotesk Medium Bold"/>
                </a:rPr>
                <a:t>Russian Embassy</a:t>
              </a:r>
            </a:p>
          </p:txBody>
        </p:sp>
        <p:sp>
          <p:nvSpPr>
            <p:cNvPr id="24" name="TextBox 24"/>
            <p:cNvSpPr txBox="1"/>
            <p:nvPr/>
          </p:nvSpPr>
          <p:spPr>
            <a:xfrm>
              <a:off x="640701" y="3122295"/>
              <a:ext cx="5619083" cy="2178573"/>
            </a:xfrm>
            <a:prstGeom prst="rect">
              <a:avLst/>
            </a:prstGeom>
          </p:spPr>
          <p:txBody>
            <a:bodyPr lIns="0" tIns="0" rIns="0" bIns="0" rtlCol="0" anchor="t">
              <a:spAutoFit/>
            </a:bodyPr>
            <a:lstStyle/>
            <a:p>
              <a:pPr marL="0" lvl="0" indent="0" algn="ctr">
                <a:lnSpc>
                  <a:spcPts val="3702"/>
                </a:lnSpc>
                <a:spcBef>
                  <a:spcPct val="0"/>
                </a:spcBef>
              </a:pPr>
              <a:r>
                <a:rPr lang="en-US" sz="2314">
                  <a:solidFill>
                    <a:srgbClr val="000000">
                      <a:alpha val="80000"/>
                    </a:srgbClr>
                  </a:solidFill>
                  <a:latin typeface="HK Grotesk Light Bold"/>
                </a:rPr>
                <a:t>Some  topics that we got were as follows: embassyofrussia, mfa_russia, russian_consulate, rusmission_eu, russianembassy</a:t>
              </a:r>
            </a:p>
          </p:txBody>
        </p:sp>
      </p:grpSp>
      <p:sp>
        <p:nvSpPr>
          <p:cNvPr id="25" name="TextBox 25"/>
          <p:cNvSpPr txBox="1"/>
          <p:nvPr/>
        </p:nvSpPr>
        <p:spPr>
          <a:xfrm>
            <a:off x="1336445" y="4070910"/>
            <a:ext cx="4025068" cy="456819"/>
          </a:xfrm>
          <a:prstGeom prst="rect">
            <a:avLst/>
          </a:prstGeom>
        </p:spPr>
        <p:txBody>
          <a:bodyPr lIns="0" tIns="0" rIns="0" bIns="0" rtlCol="0" anchor="t">
            <a:spAutoFit/>
          </a:bodyPr>
          <a:lstStyle/>
          <a:p>
            <a:pPr algn="ctr">
              <a:lnSpc>
                <a:spcPts val="3696"/>
              </a:lnSpc>
            </a:pPr>
            <a:r>
              <a:rPr lang="en-US" sz="2640">
                <a:solidFill>
                  <a:srgbClr val="000000"/>
                </a:solidFill>
                <a:latin typeface="HK Grotesk Medium"/>
              </a:rPr>
              <a:t>News</a:t>
            </a:r>
            <a:r>
              <a:rPr lang="en-US" sz="2640">
                <a:solidFill>
                  <a:srgbClr val="FFFFFF"/>
                </a:solidFill>
                <a:latin typeface="HK Grotesk Medium"/>
              </a:rPr>
              <a:t>:</a:t>
            </a:r>
          </a:p>
        </p:txBody>
      </p:sp>
      <p:sp>
        <p:nvSpPr>
          <p:cNvPr id="26" name="TextBox 26"/>
          <p:cNvSpPr txBox="1"/>
          <p:nvPr/>
        </p:nvSpPr>
        <p:spPr>
          <a:xfrm>
            <a:off x="511795" y="8644890"/>
            <a:ext cx="16985933" cy="613410"/>
          </a:xfrm>
          <a:prstGeom prst="rect">
            <a:avLst/>
          </a:prstGeom>
        </p:spPr>
        <p:txBody>
          <a:bodyPr lIns="0" tIns="0" rIns="0" bIns="0" rtlCol="0" anchor="t">
            <a:spAutoFit/>
          </a:bodyPr>
          <a:lstStyle/>
          <a:p>
            <a:pPr algn="ctr">
              <a:lnSpc>
                <a:spcPts val="5040"/>
              </a:lnSpc>
              <a:spcBef>
                <a:spcPct val="0"/>
              </a:spcBef>
            </a:pPr>
            <a:r>
              <a:rPr lang="en-US" sz="3600">
                <a:solidFill>
                  <a:srgbClr val="FFFFFF"/>
                </a:solidFill>
                <a:latin typeface="Cormorant Garamond Medium"/>
              </a:rPr>
              <a:t>Topic Modeling for bots only did not return topic 3... Are bots not focused on "breaking news"?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0" y="8889740"/>
            <a:ext cx="18288000" cy="1411968"/>
            <a:chOff x="0" y="0"/>
            <a:chExt cx="6186311" cy="477629"/>
          </a:xfrm>
        </p:grpSpPr>
        <p:sp>
          <p:nvSpPr>
            <p:cNvPr id="3" name="Freeform 3"/>
            <p:cNvSpPr/>
            <p:nvPr/>
          </p:nvSpPr>
          <p:spPr>
            <a:xfrm>
              <a:off x="0" y="0"/>
              <a:ext cx="6186311" cy="477629"/>
            </a:xfrm>
            <a:custGeom>
              <a:avLst/>
              <a:gdLst/>
              <a:ahLst/>
              <a:cxnLst/>
              <a:rect l="l" t="t" r="r" b="b"/>
              <a:pathLst>
                <a:path w="6186311" h="477629">
                  <a:moveTo>
                    <a:pt x="0" y="0"/>
                  </a:moveTo>
                  <a:lnTo>
                    <a:pt x="6186311" y="0"/>
                  </a:lnTo>
                  <a:lnTo>
                    <a:pt x="6186311" y="477629"/>
                  </a:lnTo>
                  <a:lnTo>
                    <a:pt x="0" y="477629"/>
                  </a:lnTo>
                  <a:close/>
                </a:path>
              </a:pathLst>
            </a:custGeom>
            <a:solidFill>
              <a:srgbClr val="024B22"/>
            </a:solidFill>
          </p:spPr>
        </p:sp>
      </p:grpSp>
      <p:pic>
        <p:nvPicPr>
          <p:cNvPr id="4" name="Picture 4"/>
          <p:cNvPicPr>
            <a:picLocks noChangeAspect="1"/>
          </p:cNvPicPr>
          <p:nvPr/>
        </p:nvPicPr>
        <p:blipFill>
          <a:blip r:embed="rId2"/>
          <a:srcRect l="3029" t="1429" b="8865"/>
          <a:stretch>
            <a:fillRect/>
          </a:stretch>
        </p:blipFill>
        <p:spPr>
          <a:xfrm>
            <a:off x="1082543" y="1654213"/>
            <a:ext cx="7910225" cy="6610014"/>
          </a:xfrm>
          <a:prstGeom prst="rect">
            <a:avLst/>
          </a:prstGeom>
        </p:spPr>
      </p:pic>
      <p:sp>
        <p:nvSpPr>
          <p:cNvPr id="5" name="TextBox 5"/>
          <p:cNvSpPr txBox="1"/>
          <p:nvPr/>
        </p:nvSpPr>
        <p:spPr>
          <a:xfrm>
            <a:off x="1028700" y="-7431"/>
            <a:ext cx="8017911" cy="1036131"/>
          </a:xfrm>
          <a:prstGeom prst="rect">
            <a:avLst/>
          </a:prstGeom>
        </p:spPr>
        <p:txBody>
          <a:bodyPr lIns="0" tIns="0" rIns="0" bIns="0" rtlCol="0" anchor="t">
            <a:spAutoFit/>
          </a:bodyPr>
          <a:lstStyle/>
          <a:p>
            <a:pPr>
              <a:lnSpc>
                <a:spcPts val="8960"/>
              </a:lnSpc>
              <a:spcBef>
                <a:spcPct val="0"/>
              </a:spcBef>
            </a:pPr>
            <a:r>
              <a:rPr lang="en-US" sz="6400">
                <a:solidFill>
                  <a:srgbClr val="000000"/>
                </a:solidFill>
                <a:latin typeface="Cormorant Garamond Bold"/>
              </a:rPr>
              <a:t>Top Influencers</a:t>
            </a:r>
          </a:p>
        </p:txBody>
      </p:sp>
      <p:sp>
        <p:nvSpPr>
          <p:cNvPr id="6" name="TextBox 6"/>
          <p:cNvSpPr txBox="1"/>
          <p:nvPr/>
        </p:nvSpPr>
        <p:spPr>
          <a:xfrm>
            <a:off x="10327417" y="1606588"/>
            <a:ext cx="7597352" cy="7279949"/>
          </a:xfrm>
          <a:prstGeom prst="rect">
            <a:avLst/>
          </a:prstGeom>
        </p:spPr>
        <p:txBody>
          <a:bodyPr lIns="0" tIns="0" rIns="0" bIns="0" rtlCol="0" anchor="t">
            <a:spAutoFit/>
          </a:bodyPr>
          <a:lstStyle/>
          <a:p>
            <a:pPr marL="496269" lvl="1" indent="-248135">
              <a:lnSpc>
                <a:spcPts val="3218"/>
              </a:lnSpc>
              <a:buFont typeface="Arial"/>
              <a:buChar char="•"/>
            </a:pPr>
            <a:r>
              <a:rPr lang="en-US" sz="2298">
                <a:solidFill>
                  <a:srgbClr val="000000"/>
                </a:solidFill>
                <a:latin typeface="Canva Sans"/>
              </a:rPr>
              <a:t>Based on our previous influence score model, we assigned a score to  every user based on their attributes like no. of followers, retweets, network metrics etc. Then we tried to analyze the Top 15 influencers as per this score</a:t>
            </a:r>
          </a:p>
          <a:p>
            <a:pPr>
              <a:lnSpc>
                <a:spcPts val="3218"/>
              </a:lnSpc>
            </a:pPr>
            <a:endParaRPr lang="en-US" sz="2298">
              <a:solidFill>
                <a:srgbClr val="000000"/>
              </a:solidFill>
              <a:latin typeface="Canva Sans"/>
            </a:endParaRPr>
          </a:p>
          <a:p>
            <a:pPr marL="496269" lvl="1" indent="-248135">
              <a:lnSpc>
                <a:spcPts val="3218"/>
              </a:lnSpc>
              <a:buFont typeface="Arial"/>
              <a:buChar char="•"/>
            </a:pPr>
            <a:r>
              <a:rPr lang="en-US" sz="2298">
                <a:solidFill>
                  <a:srgbClr val="000000"/>
                </a:solidFill>
                <a:latin typeface="Canva Sans"/>
              </a:rPr>
              <a:t>Out of the 15 accounts we analyze</a:t>
            </a:r>
            <a:r>
              <a:rPr lang="en-US" sz="2298" u="none">
                <a:solidFill>
                  <a:srgbClr val="000000"/>
                </a:solidFill>
                <a:latin typeface="Canva Sans"/>
              </a:rPr>
              <a:t>d, 6 were Indian news channels, 1 was a political think-tank, and the remaining accounts were journalists and politicians.</a:t>
            </a:r>
          </a:p>
          <a:p>
            <a:pPr>
              <a:lnSpc>
                <a:spcPts val="3218"/>
              </a:lnSpc>
            </a:pPr>
            <a:endParaRPr lang="en-US" sz="2298" u="none">
              <a:solidFill>
                <a:srgbClr val="000000"/>
              </a:solidFill>
              <a:latin typeface="Canva Sans"/>
            </a:endParaRPr>
          </a:p>
          <a:p>
            <a:pPr marL="496269" lvl="1" indent="-248135">
              <a:lnSpc>
                <a:spcPts val="3218"/>
              </a:lnSpc>
              <a:buFont typeface="Arial"/>
              <a:buChar char="•"/>
            </a:pPr>
            <a:r>
              <a:rPr lang="en-US" sz="2298" u="none">
                <a:solidFill>
                  <a:srgbClr val="000000"/>
                </a:solidFill>
                <a:latin typeface="Canva Sans"/>
              </a:rPr>
              <a:t>After conducting a preliminary analysis, we found that none of these accounts appeared to be bots.</a:t>
            </a:r>
          </a:p>
          <a:p>
            <a:pPr>
              <a:lnSpc>
                <a:spcPts val="3218"/>
              </a:lnSpc>
            </a:pPr>
            <a:endParaRPr lang="en-US" sz="2298" u="none">
              <a:solidFill>
                <a:srgbClr val="000000"/>
              </a:solidFill>
              <a:latin typeface="Canva Sans"/>
            </a:endParaRPr>
          </a:p>
          <a:p>
            <a:pPr marL="496269" lvl="1" indent="-248135">
              <a:lnSpc>
                <a:spcPts val="3218"/>
              </a:lnSpc>
              <a:buFont typeface="Arial"/>
              <a:buChar char="•"/>
            </a:pPr>
            <a:r>
              <a:rPr lang="en-US" sz="2298" u="none">
                <a:solidFill>
                  <a:srgbClr val="000000"/>
                </a:solidFill>
                <a:latin typeface="Canva Sans"/>
              </a:rPr>
              <a:t>Upon initial inspection, we did not find any evidence to suggest that any of these accounts originated from Russia or Ukraine.</a:t>
            </a:r>
          </a:p>
          <a:p>
            <a:pPr algn="ctr">
              <a:lnSpc>
                <a:spcPts val="3218"/>
              </a:lnSpc>
            </a:pPr>
            <a:endParaRPr lang="en-US" sz="2298" u="none">
              <a:solidFill>
                <a:srgbClr val="000000"/>
              </a:solidFill>
              <a:latin typeface="Canva Sa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1051</Words>
  <Application>Microsoft Office PowerPoint</Application>
  <PresentationFormat>Custom</PresentationFormat>
  <Paragraphs>97</Paragraphs>
  <Slides>12</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vt:i4>
      </vt:variant>
    </vt:vector>
  </HeadingPairs>
  <TitlesOfParts>
    <vt:vector size="23" baseType="lpstr">
      <vt:lpstr>Cormorant Garamond Medium Bold</vt:lpstr>
      <vt:lpstr>HK Grotesk Medium Bold</vt:lpstr>
      <vt:lpstr>Calibri</vt:lpstr>
      <vt:lpstr>Cormorant Garamond Medium</vt:lpstr>
      <vt:lpstr>HK Grotesk Light</vt:lpstr>
      <vt:lpstr>Arial</vt:lpstr>
      <vt:lpstr>Cormorant Garamond Bold</vt:lpstr>
      <vt:lpstr>Canva Sans</vt:lpstr>
      <vt:lpstr>HK Grotesk Medium</vt:lpstr>
      <vt:lpstr>HK Grotesk Light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Illustrated Modern Social Media Marketing Report Presentation</dc:title>
  <cp:lastModifiedBy>Shubhada Kapre</cp:lastModifiedBy>
  <cp:revision>3</cp:revision>
  <dcterms:created xsi:type="dcterms:W3CDTF">2006-08-16T00:00:00Z</dcterms:created>
  <dcterms:modified xsi:type="dcterms:W3CDTF">2023-02-15T17:47:32Z</dcterms:modified>
  <dc:identifier>DAFal6CsdrU</dc:identifier>
</cp:coreProperties>
</file>